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4" r:id="rId2"/>
  </p:sldMasterIdLst>
  <p:notesMasterIdLst>
    <p:notesMasterId r:id="rId14"/>
  </p:notesMasterIdLst>
  <p:sldIdLst>
    <p:sldId id="257" r:id="rId3"/>
    <p:sldId id="955" r:id="rId4"/>
    <p:sldId id="956" r:id="rId5"/>
    <p:sldId id="964" r:id="rId6"/>
    <p:sldId id="958" r:id="rId7"/>
    <p:sldId id="967" r:id="rId8"/>
    <p:sldId id="966" r:id="rId9"/>
    <p:sldId id="969" r:id="rId10"/>
    <p:sldId id="961" r:id="rId11"/>
    <p:sldId id="970" r:id="rId12"/>
    <p:sldId id="9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EC7663"/>
    <a:srgbClr val="0A84FF"/>
    <a:srgbClr val="FF9300"/>
    <a:srgbClr val="FFCC4C"/>
    <a:srgbClr val="0432FF"/>
    <a:srgbClr val="FFFFFF"/>
    <a:srgbClr val="F5F3EF"/>
    <a:srgbClr val="A2B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5"/>
    <p:restoredTop sz="88484"/>
  </p:normalViewPr>
  <p:slideViewPr>
    <p:cSldViewPr snapToGrid="0" snapToObjects="1">
      <p:cViewPr>
        <p:scale>
          <a:sx n="114" d="100"/>
          <a:sy n="114" d="100"/>
        </p:scale>
        <p:origin x="752" y="-3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26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23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"Type equation here."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28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7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6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April 25,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300" b="1"/>
            </a:lvl1pPr>
          </a:lstStyle>
          <a:p>
            <a:r>
              <a:rPr lang="en-US" dirty="0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471E2F-DB90-7742-9555-5B74693D7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8"/>
                    </a14:imgEffect>
                    <a14:imgEffect>
                      <a14:saturation sat="8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l="17520" t="6646" r="29386" b="1660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56C623-889A-D64C-A80F-1588AA9E6D62}"/>
              </a:ext>
            </a:extLst>
          </p:cNvPr>
          <p:cNvSpPr txBox="1"/>
          <p:nvPr userDrawn="1"/>
        </p:nvSpPr>
        <p:spPr>
          <a:xfrm>
            <a:off x="545695" y="6044910"/>
            <a:ext cx="2508886" cy="35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Arial Sans Body Copy, 13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2E11D-4718-EA46-8CE2-BE431E7B0D1F}"/>
              </a:ext>
            </a:extLst>
          </p:cNvPr>
          <p:cNvSpPr txBox="1"/>
          <p:nvPr userDrawn="1"/>
        </p:nvSpPr>
        <p:spPr>
          <a:xfrm>
            <a:off x="521841" y="1849167"/>
            <a:ext cx="5113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Headings, Arial 40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0A615-42F9-534F-B3B0-CB12ECF809A5}"/>
              </a:ext>
            </a:extLst>
          </p:cNvPr>
          <p:cNvSpPr/>
          <p:nvPr userDrawn="1"/>
        </p:nvSpPr>
        <p:spPr>
          <a:xfrm>
            <a:off x="8807508" y="4998767"/>
            <a:ext cx="1361440" cy="650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BD72B-AD4A-E547-8043-5A7B2C3EC93F}"/>
              </a:ext>
            </a:extLst>
          </p:cNvPr>
          <p:cNvSpPr/>
          <p:nvPr userDrawn="1"/>
        </p:nvSpPr>
        <p:spPr>
          <a:xfrm>
            <a:off x="7120948" y="1849167"/>
            <a:ext cx="1361440" cy="1300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47E4A-BD1B-6E4C-849D-12970E8D205D}"/>
              </a:ext>
            </a:extLst>
          </p:cNvPr>
          <p:cNvSpPr/>
          <p:nvPr userDrawn="1"/>
        </p:nvSpPr>
        <p:spPr>
          <a:xfrm>
            <a:off x="8807508" y="3418827"/>
            <a:ext cx="1361440" cy="13004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FC237-D8C5-C840-9451-D7B5FB58F94B}"/>
              </a:ext>
            </a:extLst>
          </p:cNvPr>
          <p:cNvSpPr/>
          <p:nvPr userDrawn="1"/>
        </p:nvSpPr>
        <p:spPr>
          <a:xfrm>
            <a:off x="7106490" y="3418827"/>
            <a:ext cx="1361440" cy="13004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289AF-EC1A-4A4A-8E7D-3E57AC20108D}"/>
              </a:ext>
            </a:extLst>
          </p:cNvPr>
          <p:cNvSpPr/>
          <p:nvPr userDrawn="1"/>
        </p:nvSpPr>
        <p:spPr>
          <a:xfrm>
            <a:off x="8807508" y="5648947"/>
            <a:ext cx="1361440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88104-CA0B-734C-BBE7-F868FED1D742}"/>
              </a:ext>
            </a:extLst>
          </p:cNvPr>
          <p:cNvSpPr/>
          <p:nvPr userDrawn="1"/>
        </p:nvSpPr>
        <p:spPr>
          <a:xfrm>
            <a:off x="8807508" y="1849167"/>
            <a:ext cx="1361440" cy="130042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104253-DE58-E149-A889-5CA049887AE3}"/>
              </a:ext>
            </a:extLst>
          </p:cNvPr>
          <p:cNvCxnSpPr>
            <a:cxnSpLocks/>
          </p:cNvCxnSpPr>
          <p:nvPr userDrawn="1"/>
        </p:nvCxnSpPr>
        <p:spPr>
          <a:xfrm>
            <a:off x="8447610" y="1849167"/>
            <a:ext cx="0" cy="1300420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55F1E7-E645-FB45-A6BA-04684AACD01C}"/>
              </a:ext>
            </a:extLst>
          </p:cNvPr>
          <p:cNvSpPr txBox="1"/>
          <p:nvPr userDrawn="1"/>
        </p:nvSpPr>
        <p:spPr>
          <a:xfrm>
            <a:off x="712094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2AE29-8ADA-C046-9599-92EF9A546173}"/>
              </a:ext>
            </a:extLst>
          </p:cNvPr>
          <p:cNvSpPr txBox="1"/>
          <p:nvPr userDrawn="1"/>
        </p:nvSpPr>
        <p:spPr>
          <a:xfrm>
            <a:off x="880750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73C1E-53A4-D84D-A178-5B5A617F78BC}"/>
              </a:ext>
            </a:extLst>
          </p:cNvPr>
          <p:cNvSpPr txBox="1"/>
          <p:nvPr userDrawn="1"/>
        </p:nvSpPr>
        <p:spPr>
          <a:xfrm>
            <a:off x="712094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D535D-A10D-514B-9F9F-0844839B3629}"/>
              </a:ext>
            </a:extLst>
          </p:cNvPr>
          <p:cNvSpPr/>
          <p:nvPr userDrawn="1"/>
        </p:nvSpPr>
        <p:spPr>
          <a:xfrm>
            <a:off x="7106490" y="4998737"/>
            <a:ext cx="1361440" cy="13004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09E39-741B-D44A-8266-1421FF133A91}"/>
              </a:ext>
            </a:extLst>
          </p:cNvPr>
          <p:cNvSpPr txBox="1"/>
          <p:nvPr userDrawn="1"/>
        </p:nvSpPr>
        <p:spPr>
          <a:xfrm>
            <a:off x="7141268" y="5017661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FDDBAB-FE01-2341-BA73-05964EA44299}"/>
              </a:ext>
            </a:extLst>
          </p:cNvPr>
          <p:cNvSpPr txBox="1"/>
          <p:nvPr userDrawn="1"/>
        </p:nvSpPr>
        <p:spPr>
          <a:xfrm>
            <a:off x="880750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37DFF-CC88-6842-A062-F7997C8B4514}"/>
              </a:ext>
            </a:extLst>
          </p:cNvPr>
          <p:cNvSpPr txBox="1"/>
          <p:nvPr userDrawn="1"/>
        </p:nvSpPr>
        <p:spPr>
          <a:xfrm>
            <a:off x="8807508" y="499876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7D320-ED07-994F-8D89-6E0937B549A5}"/>
              </a:ext>
            </a:extLst>
          </p:cNvPr>
          <p:cNvSpPr txBox="1"/>
          <p:nvPr userDrawn="1"/>
        </p:nvSpPr>
        <p:spPr>
          <a:xfrm>
            <a:off x="8807508" y="56490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6ED116-782C-3A44-A5B2-3C1ED2B9CCBE}"/>
              </a:ext>
            </a:extLst>
          </p:cNvPr>
          <p:cNvSpPr txBox="1"/>
          <p:nvPr userDrawn="1"/>
        </p:nvSpPr>
        <p:spPr>
          <a:xfrm>
            <a:off x="629505" y="4405634"/>
            <a:ext cx="4898050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 Bullets, Arial, 20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86519E-0EA4-AB4F-BDE2-EB72A52F437E}"/>
              </a:ext>
            </a:extLst>
          </p:cNvPr>
          <p:cNvSpPr txBox="1"/>
          <p:nvPr userDrawn="1"/>
        </p:nvSpPr>
        <p:spPr>
          <a:xfrm>
            <a:off x="545695" y="5538301"/>
            <a:ext cx="250888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Arial Subhead,16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13">
            <a:extLst>
              <a:ext uri="{FF2B5EF4-FFF2-40B4-BE49-F238E27FC236}">
                <a16:creationId xmlns:a16="http://schemas.microsoft.com/office/drawing/2014/main" id="{4A489953-6FB5-F741-9FA2-46C088632D1F}"/>
              </a:ext>
            </a:extLst>
          </p:cNvPr>
          <p:cNvSpPr/>
          <p:nvPr userDrawn="1"/>
        </p:nvSpPr>
        <p:spPr>
          <a:xfrm>
            <a:off x="1052495" y="5017781"/>
            <a:ext cx="1900486" cy="274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Small Bullets, Arial, 10 </a:t>
            </a:r>
            <a:r>
              <a:rPr lang="en-US" sz="1000" dirty="0" err="1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pt</a:t>
            </a:r>
            <a:endParaRPr lang="en-US" sz="1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4">
            <a:extLst>
              <a:ext uri="{FF2B5EF4-FFF2-40B4-BE49-F238E27FC236}">
                <a16:creationId xmlns:a16="http://schemas.microsoft.com/office/drawing/2014/main" id="{7B7B9E91-D001-2C4B-8006-89E16166AD20}"/>
              </a:ext>
            </a:extLst>
          </p:cNvPr>
          <p:cNvSpPr/>
          <p:nvPr userDrawn="1"/>
        </p:nvSpPr>
        <p:spPr>
          <a:xfrm>
            <a:off x="629505" y="3577594"/>
            <a:ext cx="3677920" cy="828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3037"/>
              </a:lnSpc>
              <a:spcAft>
                <a:spcPts val="1450"/>
              </a:spcAft>
            </a:pPr>
            <a:r>
              <a:rPr lang="en-US" sz="2200" dirty="0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Large Statement, Times, 22 </a:t>
            </a:r>
            <a:r>
              <a:rPr lang="en-US" sz="2200" dirty="0" err="1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pt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44110B-E6AC-0E4F-86A9-410524E79ED7}"/>
              </a:ext>
            </a:extLst>
          </p:cNvPr>
          <p:cNvSpPr txBox="1"/>
          <p:nvPr userDrawn="1"/>
        </p:nvSpPr>
        <p:spPr>
          <a:xfrm>
            <a:off x="521841" y="2696674"/>
            <a:ext cx="469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Subtitles, Arial, 36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2664CB-322A-E34F-8539-B80BDF759C0F}"/>
              </a:ext>
            </a:extLst>
          </p:cNvPr>
          <p:cNvSpPr/>
          <p:nvPr userDrawn="1"/>
        </p:nvSpPr>
        <p:spPr>
          <a:xfrm>
            <a:off x="8807508" y="2476435"/>
            <a:ext cx="1361440" cy="673152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362D7-CE1B-2949-89F1-84E55779FEE7}"/>
              </a:ext>
            </a:extLst>
          </p:cNvPr>
          <p:cNvSpPr txBox="1"/>
          <p:nvPr userDrawn="1"/>
        </p:nvSpPr>
        <p:spPr>
          <a:xfrm>
            <a:off x="8807508" y="2492980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FD3F9-EA55-5941-A112-A6DBD4B519E4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836242-D62C-1942-AD70-BD64D3073DC7}"/>
              </a:ext>
            </a:extLst>
          </p:cNvPr>
          <p:cNvSpPr txBox="1"/>
          <p:nvPr userDrawn="1"/>
        </p:nvSpPr>
        <p:spPr>
          <a:xfrm>
            <a:off x="472917" y="343881"/>
            <a:ext cx="109628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THEME FONTS AND COLORS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5D6674-7026-FC4D-BE16-17F37B89C66A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FONTS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6D48C-A837-9240-84E3-A8BC4028DBFA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350948-03D5-4443-BEDD-B8A5A62130C7}"/>
              </a:ext>
            </a:extLst>
          </p:cNvPr>
          <p:cNvSpPr txBox="1"/>
          <p:nvPr userDrawn="1"/>
        </p:nvSpPr>
        <p:spPr>
          <a:xfrm>
            <a:off x="6975652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COLORS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BEE2-DDF7-434C-8329-6DFB04441E63}"/>
              </a:ext>
            </a:extLst>
          </p:cNvPr>
          <p:cNvCxnSpPr>
            <a:cxnSpLocks/>
          </p:cNvCxnSpPr>
          <p:nvPr userDrawn="1"/>
        </p:nvCxnSpPr>
        <p:spPr>
          <a:xfrm>
            <a:off x="7068252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47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6853" y="357232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April 25,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62FF63-C28D-7F40-BAA1-AE019F36409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86D736A-D0E9-D04E-BD47-9408BA10510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Blair School of Music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Arts</a:t>
            </a:r>
            <a:br>
              <a:rPr lang="en-US" sz="14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Divinity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Graduate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Owen Graduate School of Management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Peabody College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Nursing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91CD03-3F67-4027-8593-90178174566B}"/>
              </a:ext>
            </a:extLst>
          </p:cNvPr>
          <p:cNvGrpSpPr/>
          <p:nvPr userDrawn="1"/>
        </p:nvGrpSpPr>
        <p:grpSpPr>
          <a:xfrm>
            <a:off x="12558029" y="1"/>
            <a:ext cx="1644047" cy="1816099"/>
            <a:chOff x="9433981" y="1"/>
            <a:chExt cx="1644047" cy="1816099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9967EC7A-09F8-4E1B-AB8A-1A11DE75D851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 dirty="0">
                  <a:solidFill>
                    <a:schemeClr val="accent2">
                      <a:lumMod val="50000"/>
                    </a:schemeClr>
                  </a:solidFill>
                </a:rPr>
                <a:t>(*Only available to Microsoft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B72257-1851-43E6-BD0E-7525A0ADEF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078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Light_with lis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764541A-60A7-0341-A51E-F5FF355F6C5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338783"/>
            <a:ext cx="10311348" cy="67884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2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SLIDE NAME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7B456E-4662-6347-94A1-2FC409986171}"/>
              </a:ext>
            </a:extLst>
          </p:cNvPr>
          <p:cNvCxnSpPr>
            <a:cxnSpLocks/>
          </p:cNvCxnSpPr>
          <p:nvPr userDrawn="1"/>
        </p:nvCxnSpPr>
        <p:spPr>
          <a:xfrm>
            <a:off x="508000" y="1153557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A9F203-AD97-4C8C-EAE8-39FC0AA9D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9" y="1529309"/>
            <a:ext cx="10279449" cy="5029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200">
                <a:solidFill>
                  <a:schemeClr val="accent3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defRPr>
            </a:lvl1pPr>
            <a:lvl2pPr marL="690563" indent="-233363">
              <a:tabLst/>
              <a:defRPr sz="1800">
                <a:latin typeface="Baskerville" panose="02020502070401020303" pitchFamily="18" charset="0"/>
                <a:ea typeface="Baskerville" panose="02020502070401020303" pitchFamily="18" charset="0"/>
              </a:defRPr>
            </a:lvl2pPr>
            <a:lvl3pPr>
              <a:defRPr sz="1600">
                <a:latin typeface="Baskerville" panose="02020502070401020303" pitchFamily="18" charset="0"/>
                <a:ea typeface="Baskerville" panose="02020502070401020303" pitchFamily="18" charset="0"/>
              </a:defRPr>
            </a:lvl3pPr>
            <a:lvl4pPr>
              <a:defRPr sz="1600">
                <a:latin typeface="Baskerville" panose="02020502070401020303" pitchFamily="18" charset="0"/>
                <a:ea typeface="Baskerville" panose="02020502070401020303" pitchFamily="18" charset="0"/>
              </a:defRPr>
            </a:lvl4pPr>
            <a:lvl5pPr>
              <a:defRPr sz="1600">
                <a:latin typeface="Baskerville" panose="02020502070401020303" pitchFamily="18" charset="0"/>
                <a:ea typeface="Baskerville" panose="02020502070401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3B199F5-A6E6-FDA7-BF5E-39FC355799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143" t="7032" r="17852" b="5221"/>
          <a:stretch/>
        </p:blipFill>
        <p:spPr>
          <a:xfrm>
            <a:off x="11094720" y="270819"/>
            <a:ext cx="835617" cy="814774"/>
          </a:xfrm>
          <a:prstGeom prst="ellipse">
            <a:avLst/>
          </a:prstGeom>
        </p:spPr>
      </p:pic>
      <p:pic>
        <p:nvPicPr>
          <p:cNvPr id="11" name="Picture 10" descr="mums_header5.jpg">
            <a:extLst>
              <a:ext uri="{FF2B5EF4-FFF2-40B4-BE49-F238E27FC236}">
                <a16:creationId xmlns:a16="http://schemas.microsoft.com/office/drawing/2014/main" id="{93BD68C8-53BC-3E38-8787-E4E5E8AA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1" r="18990"/>
          <a:stretch/>
        </p:blipFill>
        <p:spPr>
          <a:xfrm>
            <a:off x="10787448" y="6393121"/>
            <a:ext cx="1388419" cy="3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25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April 25,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  <a:prstGeom prst="rect">
            <a:avLst/>
          </a:prstGeo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www.presentationgo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April 25,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 dirty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96" r:id="rId3"/>
    <p:sldLayoutId id="2147483674" r:id="rId4"/>
    <p:sldLayoutId id="2147483676" r:id="rId5"/>
    <p:sldLayoutId id="2147483677" r:id="rId6"/>
    <p:sldLayoutId id="2147483689" r:id="rId7"/>
    <p:sldLayoutId id="2147483678" r:id="rId8"/>
    <p:sldLayoutId id="2147483663" r:id="rId9"/>
    <p:sldLayoutId id="2147483681" r:id="rId10"/>
    <p:sldLayoutId id="2147483682" r:id="rId11"/>
    <p:sldLayoutId id="2147483679" r:id="rId12"/>
    <p:sldLayoutId id="2147483680" r:id="rId13"/>
    <p:sldLayoutId id="2147483690" r:id="rId14"/>
    <p:sldLayoutId id="2147483683" r:id="rId15"/>
    <p:sldLayoutId id="2147483685" r:id="rId16"/>
    <p:sldLayoutId id="2147483684" r:id="rId17"/>
    <p:sldLayoutId id="2147483692" r:id="rId18"/>
    <p:sldLayoutId id="2147483672" r:id="rId19"/>
    <p:sldLayoutId id="2147483691" r:id="rId20"/>
    <p:sldLayoutId id="2147483693" r:id="rId21"/>
    <p:sldLayoutId id="2147483687" r:id="rId22"/>
    <p:sldLayoutId id="2147483673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4" tooltip="PresentationGo!"/>
              </a:rPr>
              <a:t>presentationgo.com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5377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gif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128" y="501111"/>
            <a:ext cx="5378805" cy="4534385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Efficient inference of stochastic temperature fields with applications to laser powder bed fusion Ti6Al4V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Vamsi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Subraveti</a:t>
            </a:r>
            <a:b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CE6310 Final Project</a:t>
            </a:r>
            <a:b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Multiscale Computational Mechanics Laboratory</a:t>
            </a:r>
            <a:b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Vanderbilt University</a:t>
            </a: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DDCD0E-E649-6176-7CF5-52953664E9C1}"/>
              </a:ext>
            </a:extLst>
          </p:cNvPr>
          <p:cNvSpPr txBox="1">
            <a:spLocks/>
          </p:cNvSpPr>
          <p:nvPr/>
        </p:nvSpPr>
        <p:spPr>
          <a:xfrm>
            <a:off x="267128" y="4523777"/>
            <a:ext cx="5497568" cy="16754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Mongolian Baiti" panose="03000500000000000000" pitchFamily="66" charset="0"/>
              </a:rPr>
              <a:t>April 28, 2025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askerville" panose="02020502070401020303" pitchFamily="18" charset="0"/>
              <a:ea typeface="Baskerville" panose="02020502070401020303" pitchFamily="18" charset="0"/>
              <a:cs typeface="Mongolian Baiti" panose="03000500000000000000" pitchFamily="66" charset="0"/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askerville" panose="02020502070401020303" pitchFamily="18" charset="0"/>
              <a:ea typeface="Baskerville" panose="02020502070401020303" pitchFamily="18" charset="0"/>
              <a:cs typeface="Mongolian Baiti" panose="03000500000000000000" pitchFamily="66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47A660-0D33-7021-86AF-E6C2F16575D7}"/>
              </a:ext>
            </a:extLst>
          </p:cNvPr>
          <p:cNvGrpSpPr/>
          <p:nvPr/>
        </p:nvGrpSpPr>
        <p:grpSpPr>
          <a:xfrm>
            <a:off x="10029705" y="6199227"/>
            <a:ext cx="2162295" cy="640665"/>
            <a:chOff x="6240903" y="3296733"/>
            <a:chExt cx="2162295" cy="640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3E880C-3C30-4477-7783-384853BB7D37}"/>
                </a:ext>
              </a:extLst>
            </p:cNvPr>
            <p:cNvSpPr/>
            <p:nvPr/>
          </p:nvSpPr>
          <p:spPr>
            <a:xfrm>
              <a:off x="6248401" y="3296733"/>
              <a:ext cx="2147299" cy="6406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mums_header5.jpg">
              <a:extLst>
                <a:ext uri="{FF2B5EF4-FFF2-40B4-BE49-F238E27FC236}">
                  <a16:creationId xmlns:a16="http://schemas.microsoft.com/office/drawing/2014/main" id="{150DE61B-4D14-8E9B-78E2-F0647962B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1" r="18990"/>
            <a:stretch/>
          </p:blipFill>
          <p:spPr>
            <a:xfrm>
              <a:off x="6240903" y="3314841"/>
              <a:ext cx="2162295" cy="604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E80E06-88A1-3B48-EFB6-6C56348387D8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sz="2800" dirty="0"/>
              <a:t>Difference in temperature fields, optimal particle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71148-C42A-1D9B-54D4-D23B10BAD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00" y="1165893"/>
                <a:ext cx="10279449" cy="5029200"/>
              </a:xfrm>
            </p:spPr>
            <p:txBody>
              <a:bodyPr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Evaluated the model once with the optimal particle at each timestep and plotted the difference in temperature field relative to the OLS particle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Does not account for overall model uncertainty</a:t>
                </a:r>
              </a:p>
              <a:p>
                <a:pPr lvl="1"/>
                <a:r>
                  <a:rPr lang="en-US" dirty="0"/>
                  <a:t>Does show the difference in uncertain parameters (stochastic processes) vs. static parameters (constants)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71148-C42A-1D9B-54D4-D23B10BAD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0" y="1165893"/>
                <a:ext cx="10279449" cy="5029200"/>
              </a:xfrm>
              <a:blipFill>
                <a:blip r:embed="rId2"/>
                <a:stretch>
                  <a:fillRect l="-370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EE24A29-6480-8BBD-0910-70D81CF0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898531"/>
            <a:ext cx="6096000" cy="3733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35F580-191B-8FD9-C159-AC60AEA52310}"/>
                  </a:ext>
                </a:extLst>
              </p:cNvPr>
              <p:cNvSpPr txBox="1"/>
              <p:nvPr/>
            </p:nvSpPr>
            <p:spPr>
              <a:xfrm>
                <a:off x="4290922" y="2425342"/>
                <a:ext cx="377616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35F580-191B-8FD9-C159-AC60AEA5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922" y="2425342"/>
                <a:ext cx="3776162" cy="312650"/>
              </a:xfrm>
              <a:prstGeom prst="rect">
                <a:avLst/>
              </a:prstGeom>
              <a:blipFill>
                <a:blip r:embed="rId4"/>
                <a:stretch>
                  <a:fillRect t="-16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1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C13485-FF4A-B2D8-98AC-647188E4759E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518E7-2759-C29A-3F37-D41DFECEB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050" y="1212786"/>
                <a:ext cx="11699950" cy="5029200"/>
              </a:xfrm>
            </p:spPr>
            <p:txBody>
              <a:bodyPr/>
              <a:lstStyle/>
              <a:p>
                <a:r>
                  <a:rPr lang="en-US" sz="1800" b="1" dirty="0">
                    <a:solidFill>
                      <a:schemeClr val="tx1"/>
                    </a:solidFill>
                  </a:rPr>
                  <a:t>Calibrate model form error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𝒎𝒇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Will likely have to regularize via Tikhonov to ensure that error terms do not dominate fluctuation of parameters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800" b="1" dirty="0">
                    <a:solidFill>
                      <a:schemeClr val="tx1"/>
                    </a:solidFill>
                  </a:rPr>
                  <a:t>Compute stochastic temperature field QoIs</a:t>
                </a:r>
              </a:p>
              <a:p>
                <a:pPr lvl="1"/>
                <a:r>
                  <a:rPr lang="en-US" dirty="0"/>
                  <a:t>Time-varying thermal gradients</a:t>
                </a:r>
              </a:p>
              <a:p>
                <a:r>
                  <a:rPr lang="en-US" sz="1800" b="1" dirty="0">
                    <a:solidFill>
                      <a:schemeClr val="tx1"/>
                    </a:solidFill>
                  </a:rPr>
                  <a:t>Extend to PSPP models</a:t>
                </a:r>
              </a:p>
              <a:p>
                <a:pPr lvl="1"/>
                <a:r>
                  <a:rPr lang="en-US" dirty="0"/>
                  <a:t>Time-temperature histories can now include uncertainty in temperature field at various processing conditions</a:t>
                </a:r>
              </a:p>
              <a:p>
                <a:pPr lvl="1"/>
                <a:r>
                  <a:rPr lang="en-US" dirty="0"/>
                  <a:t>This uncertainty could be propagated to grain nucleation/formation models, such as kinetic Monte Carlo, cellular automata, phase field</a:t>
                </a:r>
              </a:p>
              <a:p>
                <a:r>
                  <a:rPr lang="en-US" sz="1800" b="1" dirty="0">
                    <a:solidFill>
                      <a:schemeClr val="tx1"/>
                    </a:solidFill>
                  </a:rPr>
                  <a:t>Develop stochastic optimal control problem for real time build optimization</a:t>
                </a:r>
              </a:p>
              <a:p>
                <a:pPr lvl="1"/>
                <a:r>
                  <a:rPr lang="en-US" dirty="0"/>
                  <a:t>How to define control trajectories for P, V to minimize/maximize objective function with design constraints</a:t>
                </a:r>
              </a:p>
              <a:p>
                <a:pPr lvl="1"/>
                <a:r>
                  <a:rPr lang="en-US" dirty="0"/>
                  <a:t>Example: Vary P with time to control width (or </a:t>
                </a:r>
                <a:r>
                  <a:rPr lang="en-US" dirty="0" err="1"/>
                  <a:t>dWidth</a:t>
                </a:r>
                <a:r>
                  <a:rPr lang="en-US" dirty="0"/>
                  <a:t>/dt) falling below a certain threshold</a:t>
                </a:r>
              </a:p>
              <a:p>
                <a:pPr lvl="1"/>
                <a:r>
                  <a:rPr lang="en-US" dirty="0"/>
                  <a:t>Likely a multi-objective stochastic optimization problem</a:t>
                </a:r>
              </a:p>
              <a:p>
                <a:r>
                  <a:rPr lang="en-US" sz="1800" b="1" dirty="0">
                    <a:solidFill>
                      <a:schemeClr val="tx1"/>
                    </a:solidFill>
                  </a:rPr>
                  <a:t>Extend with work in ORNL this summer (Coleman et al. 2024)</a:t>
                </a:r>
              </a:p>
              <a:p>
                <a:pPr lvl="1"/>
                <a:r>
                  <a:rPr lang="en-US" dirty="0"/>
                  <a:t>Calibration of </a:t>
                </a:r>
                <a:r>
                  <a:rPr lang="en-US" dirty="0" err="1"/>
                  <a:t>supergaussian</a:t>
                </a:r>
                <a:r>
                  <a:rPr lang="en-US" dirty="0"/>
                  <a:t> dynamic heat source form in heat equation</a:t>
                </a:r>
              </a:p>
              <a:p>
                <a:pPr lvl="1"/>
                <a:r>
                  <a:rPr lang="en-US" dirty="0"/>
                  <a:t>Simulation method: finite volume (</a:t>
                </a:r>
                <a:r>
                  <a:rPr lang="en-US" dirty="0" err="1"/>
                  <a:t>OpenFOAM</a:t>
                </a:r>
                <a:r>
                  <a:rPr lang="en-US" dirty="0"/>
                  <a:t>), will likely require surrogate</a:t>
                </a:r>
              </a:p>
              <a:p>
                <a:pPr lvl="1"/>
                <a:r>
                  <a:rPr lang="en-US" dirty="0"/>
                  <a:t>Capture a range of melt pool cross sectional morphologies evolving in time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518E7-2759-C29A-3F37-D41DFECEB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050" y="1212786"/>
                <a:ext cx="11699950" cy="5029200"/>
              </a:xfrm>
              <a:blipFill>
                <a:blip r:embed="rId2"/>
                <a:stretch>
                  <a:fillRect l="-325" t="-1008" b="-5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40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30E8-4131-9383-F0C5-1FE153D4C754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DE7106D-BBE2-11AD-7BEC-42440251B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50" y="1175741"/>
            <a:ext cx="10279449" cy="5029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Overview of LPBF and 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Experimental data description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Model formulation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Calibration via particle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Uncertainty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Extensions, limitations,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13712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4CB71-B64C-DC07-6E5A-B4E613470C8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FAEC-BEA9-693B-84E5-D369BAA13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03" y="1261084"/>
            <a:ext cx="4166473" cy="559691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Laser powder bed fusion (PBF-LB): metal additive manufacturing technique used to build complex, bespoke parts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Qualification and certification (Q+C) of these parts is an open challenge due to build/test cost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Model-based Q+C</a:t>
            </a:r>
            <a:r>
              <a:rPr lang="en-US" sz="1800" dirty="0">
                <a:solidFill>
                  <a:schemeClr val="tx1"/>
                </a:solidFill>
              </a:rPr>
              <a:t> spearheading the effort to bring parts into production for aerospace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Process-structure property models </a:t>
            </a:r>
            <a:r>
              <a:rPr lang="en-US" sz="1800" dirty="0">
                <a:solidFill>
                  <a:schemeClr val="tx1"/>
                </a:solidFill>
              </a:rPr>
              <a:t>need to account for </a:t>
            </a:r>
            <a:r>
              <a:rPr lang="en-US" sz="1800" u="sng" dirty="0">
                <a:solidFill>
                  <a:schemeClr val="tx1"/>
                </a:solidFill>
              </a:rPr>
              <a:t>uncertainties at each step in the process + how they aggregate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Problem focus: using melt pool data from experiments, infer underlying thermophysical parameters of a stochastic temperature field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BA3A34-8817-7210-A4E1-8F6AE4CB1DD1}"/>
              </a:ext>
            </a:extLst>
          </p:cNvPr>
          <p:cNvSpPr/>
          <p:nvPr/>
        </p:nvSpPr>
        <p:spPr>
          <a:xfrm>
            <a:off x="4495011" y="1616203"/>
            <a:ext cx="1793590" cy="182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C8D93-EEBB-E59B-5896-02D581618F3A}"/>
              </a:ext>
            </a:extLst>
          </p:cNvPr>
          <p:cNvSpPr/>
          <p:nvPr/>
        </p:nvSpPr>
        <p:spPr>
          <a:xfrm>
            <a:off x="4508263" y="3924249"/>
            <a:ext cx="1793590" cy="2366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363B78-FB76-F184-C52E-C33FD965B0AF}"/>
              </a:ext>
            </a:extLst>
          </p:cNvPr>
          <p:cNvSpPr/>
          <p:nvPr/>
        </p:nvSpPr>
        <p:spPr>
          <a:xfrm>
            <a:off x="4312814" y="1261086"/>
            <a:ext cx="2157984" cy="5132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481E0-CA44-13DB-9E93-B63C7AE3280D}"/>
              </a:ext>
            </a:extLst>
          </p:cNvPr>
          <p:cNvSpPr txBox="1"/>
          <p:nvPr/>
        </p:nvSpPr>
        <p:spPr>
          <a:xfrm>
            <a:off x="4881975" y="1250239"/>
            <a:ext cx="102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79271-8872-AB77-8684-F830C1CD61AA}"/>
              </a:ext>
            </a:extLst>
          </p:cNvPr>
          <p:cNvSpPr txBox="1"/>
          <p:nvPr/>
        </p:nvSpPr>
        <p:spPr>
          <a:xfrm>
            <a:off x="4751246" y="160872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Experiment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0E8DB7-0D5A-E702-A834-781D60A0C832}"/>
              </a:ext>
            </a:extLst>
          </p:cNvPr>
          <p:cNvSpPr txBox="1"/>
          <p:nvPr/>
        </p:nvSpPr>
        <p:spPr>
          <a:xfrm>
            <a:off x="4995704" y="392424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060177-8588-B471-CFE1-A21AF40AC691}"/>
              </a:ext>
            </a:extLst>
          </p:cNvPr>
          <p:cNvSpPr/>
          <p:nvPr/>
        </p:nvSpPr>
        <p:spPr>
          <a:xfrm>
            <a:off x="4593230" y="1951929"/>
            <a:ext cx="1597152" cy="14008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In situ melt pool characterization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Flat plate characterization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Single track/ multi track characterization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Serial sectioning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C73CD9-B1BC-A210-AC5D-BC12A663A14E}"/>
              </a:ext>
            </a:extLst>
          </p:cNvPr>
          <p:cNvSpPr/>
          <p:nvPr/>
        </p:nvSpPr>
        <p:spPr>
          <a:xfrm>
            <a:off x="4605930" y="4338117"/>
            <a:ext cx="1597152" cy="18432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Powder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Thermal field model from laser – analytical, numerical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Heat transfer/fluid flow simulations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Ray tracing simulations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Spatter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Defect modeling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D766D3-E1C0-D0E7-14A5-CC3A69EDBA01}"/>
              </a:ext>
            </a:extLst>
          </p:cNvPr>
          <p:cNvCxnSpPr>
            <a:cxnSpLocks/>
          </p:cNvCxnSpPr>
          <p:nvPr/>
        </p:nvCxnSpPr>
        <p:spPr>
          <a:xfrm>
            <a:off x="4755294" y="3445003"/>
            <a:ext cx="1" cy="4792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B139B4-CD1B-6D8B-74CD-316847763156}"/>
              </a:ext>
            </a:extLst>
          </p:cNvPr>
          <p:cNvSpPr txBox="1"/>
          <p:nvPr/>
        </p:nvSpPr>
        <p:spPr>
          <a:xfrm>
            <a:off x="4850343" y="3472922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Data flow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352453A-68EA-FAB8-7FA1-33D8F45EB712}"/>
              </a:ext>
            </a:extLst>
          </p:cNvPr>
          <p:cNvCxnSpPr>
            <a:cxnSpLocks/>
          </p:cNvCxnSpPr>
          <p:nvPr/>
        </p:nvCxnSpPr>
        <p:spPr>
          <a:xfrm>
            <a:off x="6028317" y="3433297"/>
            <a:ext cx="1" cy="47924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B1CD385-FA1E-7153-16FB-7FE0AAC0F9CB}"/>
              </a:ext>
            </a:extLst>
          </p:cNvPr>
          <p:cNvGrpSpPr/>
          <p:nvPr/>
        </p:nvGrpSpPr>
        <p:grpSpPr>
          <a:xfrm>
            <a:off x="6470798" y="1250964"/>
            <a:ext cx="5560424" cy="5149836"/>
            <a:chOff x="6470798" y="1250964"/>
            <a:chExt cx="5560424" cy="5149836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5B481C7-744C-3EB6-EBA2-5DD59BAAB29D}"/>
                </a:ext>
              </a:extLst>
            </p:cNvPr>
            <p:cNvSpPr/>
            <p:nvPr/>
          </p:nvSpPr>
          <p:spPr>
            <a:xfrm>
              <a:off x="7301727" y="3924249"/>
              <a:ext cx="1793590" cy="23660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A7ADE28-047B-6849-F48C-0128EA4906E2}"/>
                </a:ext>
              </a:extLst>
            </p:cNvPr>
            <p:cNvSpPr/>
            <p:nvPr/>
          </p:nvSpPr>
          <p:spPr>
            <a:xfrm>
              <a:off x="10081939" y="3924249"/>
              <a:ext cx="1793590" cy="23660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F67C2E6-25B7-334B-EFF0-54D9CDB928BB}"/>
                </a:ext>
              </a:extLst>
            </p:cNvPr>
            <p:cNvSpPr/>
            <p:nvPr/>
          </p:nvSpPr>
          <p:spPr>
            <a:xfrm>
              <a:off x="10055435" y="1608724"/>
              <a:ext cx="1793590" cy="1828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4EDBFCA-B266-FF21-9161-C834184EF3CF}"/>
                </a:ext>
              </a:extLst>
            </p:cNvPr>
            <p:cNvSpPr/>
            <p:nvPr/>
          </p:nvSpPr>
          <p:spPr>
            <a:xfrm>
              <a:off x="7275223" y="1616202"/>
              <a:ext cx="1793590" cy="1828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F2A28D6-EC62-F790-311E-0A7527F5ACFB}"/>
                </a:ext>
              </a:extLst>
            </p:cNvPr>
            <p:cNvSpPr/>
            <p:nvPr/>
          </p:nvSpPr>
          <p:spPr>
            <a:xfrm>
              <a:off x="7093026" y="1268564"/>
              <a:ext cx="2157984" cy="51322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4580A8B-DEBA-47DC-2BA5-A719D25DDEF0}"/>
                </a:ext>
              </a:extLst>
            </p:cNvPr>
            <p:cNvSpPr/>
            <p:nvPr/>
          </p:nvSpPr>
          <p:spPr>
            <a:xfrm>
              <a:off x="9873238" y="1261086"/>
              <a:ext cx="2157984" cy="51322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04A0044-8D2F-7188-F686-CB0AE9553554}"/>
                </a:ext>
              </a:extLst>
            </p:cNvPr>
            <p:cNvSpPr txBox="1"/>
            <p:nvPr/>
          </p:nvSpPr>
          <p:spPr>
            <a:xfrm>
              <a:off x="7564928" y="1262536"/>
              <a:ext cx="1214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skerville" panose="02020502070401020303" pitchFamily="18" charset="0"/>
                  <a:ea typeface="Baskerville" panose="02020502070401020303" pitchFamily="18" charset="0"/>
                </a:rPr>
                <a:t>Structure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57EDD9B-E720-0646-5479-B5E2014F86E2}"/>
                </a:ext>
              </a:extLst>
            </p:cNvPr>
            <p:cNvSpPr txBox="1"/>
            <p:nvPr/>
          </p:nvSpPr>
          <p:spPr>
            <a:xfrm>
              <a:off x="10379124" y="1250964"/>
              <a:ext cx="1146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skerville" panose="02020502070401020303" pitchFamily="18" charset="0"/>
                  <a:ea typeface="Baskerville" panose="02020502070401020303" pitchFamily="18" charset="0"/>
                </a:rPr>
                <a:t>Property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2D3A28E-5121-7FF5-E355-0B30FAE34F5D}"/>
                </a:ext>
              </a:extLst>
            </p:cNvPr>
            <p:cNvSpPr txBox="1"/>
            <p:nvPr/>
          </p:nvSpPr>
          <p:spPr>
            <a:xfrm>
              <a:off x="7531457" y="1616202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Experiment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30FE060-28EB-0182-D47D-13B4CBF5571D}"/>
                </a:ext>
              </a:extLst>
            </p:cNvPr>
            <p:cNvSpPr txBox="1"/>
            <p:nvPr/>
          </p:nvSpPr>
          <p:spPr>
            <a:xfrm>
              <a:off x="10311670" y="1608724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Experiment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5D16B71-4516-09DB-EC51-4B7088F736F6}"/>
                </a:ext>
              </a:extLst>
            </p:cNvPr>
            <p:cNvSpPr txBox="1"/>
            <p:nvPr/>
          </p:nvSpPr>
          <p:spPr>
            <a:xfrm>
              <a:off x="7772980" y="3924249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5C19315-E232-30A2-347F-C3BD5174A097}"/>
                </a:ext>
              </a:extLst>
            </p:cNvPr>
            <p:cNvSpPr txBox="1"/>
            <p:nvPr/>
          </p:nvSpPr>
          <p:spPr>
            <a:xfrm>
              <a:off x="10556126" y="3924249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EA3DD13-250F-1340-31D1-A4623977C64A}"/>
                </a:ext>
              </a:extLst>
            </p:cNvPr>
            <p:cNvSpPr/>
            <p:nvPr/>
          </p:nvSpPr>
          <p:spPr>
            <a:xfrm>
              <a:off x="7370506" y="1961343"/>
              <a:ext cx="1597152" cy="140087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X-ray crystallography on microstructures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Grain size, grain orientation distributions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Texture identification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0E9EA75-E257-DE35-6B58-520D5243CB39}"/>
                </a:ext>
              </a:extLst>
            </p:cNvPr>
            <p:cNvSpPr/>
            <p:nvPr/>
          </p:nvSpPr>
          <p:spPr>
            <a:xfrm>
              <a:off x="10153652" y="1951928"/>
              <a:ext cx="1597152" cy="140087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Various types of fatigue testing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Runout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Cycles to failure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Fractography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345201F-452C-C751-5C4A-CAD8CF1B0A9C}"/>
                </a:ext>
              </a:extLst>
            </p:cNvPr>
            <p:cNvSpPr/>
            <p:nvPr/>
          </p:nvSpPr>
          <p:spPr>
            <a:xfrm>
              <a:off x="7386317" y="4338105"/>
              <a:ext cx="1597152" cy="184323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Grain growth and solidification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Kinetic Monte Carlo, phase field, CA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Texture / orientation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Alloy composition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Post-build treatment modeling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4CC14DB-54C0-CA55-3BE2-0D2A202A1262}"/>
                </a:ext>
              </a:extLst>
            </p:cNvPr>
            <p:cNvSpPr/>
            <p:nvPr/>
          </p:nvSpPr>
          <p:spPr>
            <a:xfrm>
              <a:off x="10162944" y="4338105"/>
              <a:ext cx="1597152" cy="184323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Mechanical models (multiscale, PINN, PUCM)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Fracture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791B47CC-2A6C-1458-9F04-372141FE5BB0}"/>
                </a:ext>
              </a:extLst>
            </p:cNvPr>
            <p:cNvCxnSpPr>
              <a:cxnSpLocks/>
            </p:cNvCxnSpPr>
            <p:nvPr/>
          </p:nvCxnSpPr>
          <p:spPr>
            <a:xfrm>
              <a:off x="7533851" y="3456708"/>
              <a:ext cx="1" cy="47924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ACD0E95-35A4-DADB-4EEC-D65780977397}"/>
                </a:ext>
              </a:extLst>
            </p:cNvPr>
            <p:cNvSpPr txBox="1"/>
            <p:nvPr/>
          </p:nvSpPr>
          <p:spPr>
            <a:xfrm>
              <a:off x="7628900" y="3484627"/>
              <a:ext cx="1093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Data flow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FF553305-A870-7547-5136-ACC3C8CECF9D}"/>
                </a:ext>
              </a:extLst>
            </p:cNvPr>
            <p:cNvCxnSpPr>
              <a:cxnSpLocks/>
            </p:cNvCxnSpPr>
            <p:nvPr/>
          </p:nvCxnSpPr>
          <p:spPr>
            <a:xfrm>
              <a:off x="8806874" y="3445002"/>
              <a:ext cx="1" cy="47924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5EC5602-C7E9-7017-2A56-B778194B2EE6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203" y="3443926"/>
              <a:ext cx="1" cy="47924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84E9E08-872D-C829-20C5-330690148D20}"/>
                </a:ext>
              </a:extLst>
            </p:cNvPr>
            <p:cNvSpPr txBox="1"/>
            <p:nvPr/>
          </p:nvSpPr>
          <p:spPr>
            <a:xfrm>
              <a:off x="10436252" y="3471845"/>
              <a:ext cx="1093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Data flow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175CA4E-6846-C814-EA60-B1BC3473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1614226" y="3432220"/>
              <a:ext cx="1" cy="47924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A7E3BF7-A5E7-2F50-F434-6392A96A8842}"/>
                </a:ext>
              </a:extLst>
            </p:cNvPr>
            <p:cNvCxnSpPr>
              <a:cxnSpLocks/>
              <a:stCxn id="110" idx="1"/>
              <a:endCxn id="13" idx="3"/>
            </p:cNvCxnSpPr>
            <p:nvPr/>
          </p:nvCxnSpPr>
          <p:spPr>
            <a:xfrm flipH="1" flipV="1">
              <a:off x="6470798" y="3827204"/>
              <a:ext cx="622228" cy="747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EECDDADF-5AB9-3592-04BF-4A2DD8F7174B}"/>
                </a:ext>
              </a:extLst>
            </p:cNvPr>
            <p:cNvCxnSpPr>
              <a:cxnSpLocks/>
              <a:stCxn id="111" idx="1"/>
              <a:endCxn id="110" idx="3"/>
            </p:cNvCxnSpPr>
            <p:nvPr/>
          </p:nvCxnSpPr>
          <p:spPr>
            <a:xfrm flipH="1">
              <a:off x="9251010" y="3827204"/>
              <a:ext cx="622228" cy="747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D3E1D19-D5F0-4422-0948-EF1347D3F1F5}"/>
              </a:ext>
            </a:extLst>
          </p:cNvPr>
          <p:cNvGrpSpPr/>
          <p:nvPr/>
        </p:nvGrpSpPr>
        <p:grpSpPr>
          <a:xfrm>
            <a:off x="6610928" y="1786958"/>
            <a:ext cx="5599385" cy="3932932"/>
            <a:chOff x="6578358" y="1328223"/>
            <a:chExt cx="5599385" cy="393293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BAD3F81-ADF1-BCEE-D68A-3916901D2CCE}"/>
                </a:ext>
              </a:extLst>
            </p:cNvPr>
            <p:cNvGrpSpPr/>
            <p:nvPr/>
          </p:nvGrpSpPr>
          <p:grpSpPr>
            <a:xfrm>
              <a:off x="7237077" y="1863179"/>
              <a:ext cx="1066061" cy="1005840"/>
              <a:chOff x="7045394" y="4071010"/>
              <a:chExt cx="1066061" cy="10058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BB53D4B5-00CE-9595-884B-D5830AB9FC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72965" y="4071010"/>
                <a:ext cx="1005840" cy="100584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F0335262-FFE2-17B8-C060-D5661B89D2C3}"/>
                  </a:ext>
                </a:extLst>
              </p:cNvPr>
              <p:cNvSpPr txBox="1"/>
              <p:nvPr/>
            </p:nvSpPr>
            <p:spPr>
              <a:xfrm>
                <a:off x="7045394" y="4387170"/>
                <a:ext cx="10660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Measurement</a:t>
                </a:r>
              </a:p>
              <a:p>
                <a:pPr algn="ctr"/>
                <a:r>
                  <a:rPr lang="en-US" sz="1200" dirty="0"/>
                  <a:t>error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D7D8568-49E6-90A1-CAB7-7AFFDA9186D7}"/>
                </a:ext>
              </a:extLst>
            </p:cNvPr>
            <p:cNvGrpSpPr/>
            <p:nvPr/>
          </p:nvGrpSpPr>
          <p:grpSpPr>
            <a:xfrm>
              <a:off x="8270488" y="1328223"/>
              <a:ext cx="914400" cy="914400"/>
              <a:chOff x="8593991" y="1575527"/>
              <a:chExt cx="914400" cy="9144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8A123F4B-9F4A-E43D-A832-16B96994E9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93991" y="1575527"/>
                <a:ext cx="914400" cy="9144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6BACFB-1B3C-7042-99AF-F87FEA219F1A}"/>
                  </a:ext>
                </a:extLst>
              </p:cNvPr>
              <p:cNvSpPr txBox="1"/>
              <p:nvPr/>
            </p:nvSpPr>
            <p:spPr>
              <a:xfrm>
                <a:off x="8593991" y="1757980"/>
                <a:ext cx="899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Laser</a:t>
                </a:r>
              </a:p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parameters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0861802-2FA0-89D1-F4AC-9E01AA5DCBAE}"/>
                </a:ext>
              </a:extLst>
            </p:cNvPr>
            <p:cNvGrpSpPr/>
            <p:nvPr/>
          </p:nvGrpSpPr>
          <p:grpSpPr>
            <a:xfrm>
              <a:off x="9488819" y="1526159"/>
              <a:ext cx="766557" cy="731520"/>
              <a:chOff x="9070672" y="2670487"/>
              <a:chExt cx="766557" cy="73152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7350C2D-B7FB-4B48-9D01-ABA3269935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88191" y="2670487"/>
                <a:ext cx="731520" cy="73152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C9A4CDCF-43F9-12D7-1D26-E485BE9A0E06}"/>
                  </a:ext>
                </a:extLst>
              </p:cNvPr>
              <p:cNvSpPr txBox="1"/>
              <p:nvPr/>
            </p:nvSpPr>
            <p:spPr>
              <a:xfrm>
                <a:off x="9070672" y="2787232"/>
                <a:ext cx="766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Layer</a:t>
                </a:r>
              </a:p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thickness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B791C7A-4DA1-DDDF-CFB5-7D1BF3569A10}"/>
                </a:ext>
              </a:extLst>
            </p:cNvPr>
            <p:cNvGrpSpPr/>
            <p:nvPr/>
          </p:nvGrpSpPr>
          <p:grpSpPr>
            <a:xfrm>
              <a:off x="10272895" y="1931054"/>
              <a:ext cx="960840" cy="914400"/>
              <a:chOff x="10344448" y="2759203"/>
              <a:chExt cx="960840" cy="9144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609B89E-BF97-20CF-B303-17AAB86265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67668" y="2759203"/>
                <a:ext cx="914400" cy="9144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8BC1B3CC-3584-1E8C-EFDA-8FA453C5A81B}"/>
                  </a:ext>
                </a:extLst>
              </p:cNvPr>
              <p:cNvSpPr txBox="1"/>
              <p:nvPr/>
            </p:nvSpPr>
            <p:spPr>
              <a:xfrm>
                <a:off x="10344448" y="2951850"/>
                <a:ext cx="960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Powder</a:t>
                </a:r>
              </a:p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composition</a:t>
                </a: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AD4A6A1-2D7D-CD3D-B296-A66F678CD472}"/>
                </a:ext>
              </a:extLst>
            </p:cNvPr>
            <p:cNvGrpSpPr/>
            <p:nvPr/>
          </p:nvGrpSpPr>
          <p:grpSpPr>
            <a:xfrm>
              <a:off x="11007999" y="3104209"/>
              <a:ext cx="1169744" cy="1097280"/>
              <a:chOff x="9355688" y="2896363"/>
              <a:chExt cx="1169744" cy="109728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79A7155-4573-5AB0-EBD1-455FF01C28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1920" y="2896363"/>
                <a:ext cx="1097280" cy="109728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35378DA-F81D-733C-9D4A-83219B2780F4}"/>
                  </a:ext>
                </a:extLst>
              </p:cNvPr>
              <p:cNvSpPr txBox="1"/>
              <p:nvPr/>
            </p:nvSpPr>
            <p:spPr>
              <a:xfrm>
                <a:off x="9355688" y="3258706"/>
                <a:ext cx="11697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Thermophysical</a:t>
                </a:r>
              </a:p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properties</a:t>
                </a: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454002E-5792-AA91-9CA3-7FE8B5DFB697}"/>
                </a:ext>
              </a:extLst>
            </p:cNvPr>
            <p:cNvSpPr txBox="1"/>
            <p:nvPr/>
          </p:nvSpPr>
          <p:spPr>
            <a:xfrm>
              <a:off x="8634354" y="2794014"/>
              <a:ext cx="1142942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Experiment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D52D1F5-5B6B-CFFE-0608-D14C129CF62F}"/>
                </a:ext>
              </a:extLst>
            </p:cNvPr>
            <p:cNvSpPr txBox="1"/>
            <p:nvPr/>
          </p:nvSpPr>
          <p:spPr>
            <a:xfrm>
              <a:off x="8495378" y="3392548"/>
              <a:ext cx="1409745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Melt pool data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B66D2F7-894D-62A5-0037-AD1D061A0BD2}"/>
                </a:ext>
              </a:extLst>
            </p:cNvPr>
            <p:cNvCxnSpPr>
              <a:cxnSpLocks/>
              <a:stCxn id="167" idx="5"/>
              <a:endCxn id="143" idx="1"/>
            </p:cNvCxnSpPr>
            <p:nvPr/>
          </p:nvCxnSpPr>
          <p:spPr>
            <a:xfrm>
              <a:off x="8123186" y="2721717"/>
              <a:ext cx="511168" cy="2415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03AD83B2-0B8F-CF40-6025-71D4CE4EF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06138" y="2222213"/>
              <a:ext cx="146998" cy="5654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3F752598-F571-F503-0365-8B3DC04EDA73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9743349" y="2257679"/>
              <a:ext cx="128749" cy="5268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97E60AC0-074C-4FAD-E5B2-BCECC1CB1632}"/>
                </a:ext>
              </a:extLst>
            </p:cNvPr>
            <p:cNvCxnSpPr>
              <a:cxnSpLocks/>
              <a:stCxn id="161" idx="3"/>
              <a:endCxn id="143" idx="3"/>
            </p:cNvCxnSpPr>
            <p:nvPr/>
          </p:nvCxnSpPr>
          <p:spPr>
            <a:xfrm flipH="1">
              <a:off x="9777296" y="2711543"/>
              <a:ext cx="652730" cy="2517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E3069DBA-BE46-DE56-62DC-58C900B8323F}"/>
                </a:ext>
              </a:extLst>
            </p:cNvPr>
            <p:cNvCxnSpPr>
              <a:cxnSpLocks/>
              <a:stCxn id="143" idx="2"/>
              <a:endCxn id="144" idx="0"/>
            </p:cNvCxnSpPr>
            <p:nvPr/>
          </p:nvCxnSpPr>
          <p:spPr>
            <a:xfrm flipH="1">
              <a:off x="9200251" y="3132568"/>
              <a:ext cx="5574" cy="2599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78D28AF-D45D-16D8-4F94-676B97B329C6}"/>
                </a:ext>
              </a:extLst>
            </p:cNvPr>
            <p:cNvCxnSpPr>
              <a:cxnSpLocks/>
            </p:cNvCxnSpPr>
            <p:nvPr/>
          </p:nvCxnSpPr>
          <p:spPr>
            <a:xfrm>
              <a:off x="9215865" y="3731102"/>
              <a:ext cx="0" cy="282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D2F55B0-8A8F-F601-CADE-3F1C1C90ABA4}"/>
                </a:ext>
              </a:extLst>
            </p:cNvPr>
            <p:cNvGrpSpPr/>
            <p:nvPr/>
          </p:nvGrpSpPr>
          <p:grpSpPr>
            <a:xfrm>
              <a:off x="6578358" y="3163346"/>
              <a:ext cx="1097280" cy="1097280"/>
              <a:chOff x="9391920" y="2896363"/>
              <a:chExt cx="1097280" cy="1097280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3361C60-1302-F5BD-3C32-A71B44F189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1920" y="2896363"/>
                <a:ext cx="1097280" cy="1097280"/>
              </a:xfrm>
              <a:prstGeom prst="ellipse">
                <a:avLst/>
              </a:prstGeom>
              <a:solidFill>
                <a:srgbClr val="EC766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14E5E5E-4E89-4B81-5687-1C7FD357A453}"/>
                  </a:ext>
                </a:extLst>
              </p:cNvPr>
              <p:cNvSpPr txBox="1"/>
              <p:nvPr/>
            </p:nvSpPr>
            <p:spPr>
              <a:xfrm>
                <a:off x="9477132" y="3258706"/>
                <a:ext cx="9268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Model form</a:t>
                </a:r>
              </a:p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error</a:t>
                </a: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7E95FEF-FDDE-3D15-0B2C-5E4ECC326E93}"/>
                </a:ext>
              </a:extLst>
            </p:cNvPr>
            <p:cNvSpPr txBox="1"/>
            <p:nvPr/>
          </p:nvSpPr>
          <p:spPr>
            <a:xfrm>
              <a:off x="7916698" y="4013172"/>
              <a:ext cx="2586221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Calibration of thermal model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D6D82B20-8D89-CEFB-B730-C0DE972A986B}"/>
                </a:ext>
              </a:extLst>
            </p:cNvPr>
            <p:cNvCxnSpPr>
              <a:cxnSpLocks/>
              <a:stCxn id="157" idx="5"/>
              <a:endCxn id="152" idx="1"/>
            </p:cNvCxnSpPr>
            <p:nvPr/>
          </p:nvCxnSpPr>
          <p:spPr>
            <a:xfrm>
              <a:off x="7514945" y="4099933"/>
              <a:ext cx="401753" cy="825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ABA48B2B-5B95-C907-F65D-E1D40FAA734E}"/>
                </a:ext>
              </a:extLst>
            </p:cNvPr>
            <p:cNvCxnSpPr>
              <a:cxnSpLocks/>
              <a:stCxn id="159" idx="3"/>
              <a:endCxn id="152" idx="3"/>
            </p:cNvCxnSpPr>
            <p:nvPr/>
          </p:nvCxnSpPr>
          <p:spPr>
            <a:xfrm flipH="1">
              <a:off x="10502919" y="4040796"/>
              <a:ext cx="702005" cy="14165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D9E5892-108F-3204-EBBF-6BB584252CBF}"/>
                </a:ext>
              </a:extLst>
            </p:cNvPr>
            <p:cNvSpPr txBox="1"/>
            <p:nvPr/>
          </p:nvSpPr>
          <p:spPr>
            <a:xfrm>
              <a:off x="7907827" y="4922601"/>
              <a:ext cx="2620333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Stochastic temperature fields</a:t>
              </a: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34623114-4238-1469-B6C1-22F1AAE40C96}"/>
                </a:ext>
              </a:extLst>
            </p:cNvPr>
            <p:cNvCxnSpPr>
              <a:cxnSpLocks/>
              <a:stCxn id="152" idx="2"/>
              <a:endCxn id="155" idx="0"/>
            </p:cNvCxnSpPr>
            <p:nvPr/>
          </p:nvCxnSpPr>
          <p:spPr>
            <a:xfrm>
              <a:off x="9209809" y="4351726"/>
              <a:ext cx="8185" cy="5708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00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69436-0C75-94D5-73F7-5AC5AAF376FA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Experimental data, calibration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7B2B9-3A47-3D5F-1BFD-507BFC2CA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199109"/>
            <a:ext cx="10279449" cy="5029200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From collaborators at CMU, we have high-quality top-down melt pool width measurements at various processing parameters for Ti6Al4V</a:t>
            </a:r>
          </a:p>
          <a:p>
            <a:r>
              <a:rPr lang="en-US" sz="1800" dirty="0">
                <a:solidFill>
                  <a:schemeClr val="tx1"/>
                </a:solidFill>
              </a:rPr>
              <a:t>We can use the melt pool width (under symmetrical assumptions) to define the liquidus contour in a temperature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2FD7A-2342-0C02-0DBE-E2550808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460088"/>
            <a:ext cx="5308600" cy="39497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5903D73-E793-2EBF-F96A-E2ED5264F705}"/>
              </a:ext>
            </a:extLst>
          </p:cNvPr>
          <p:cNvGrpSpPr/>
          <p:nvPr/>
        </p:nvGrpSpPr>
        <p:grpSpPr>
          <a:xfrm>
            <a:off x="6375402" y="2460088"/>
            <a:ext cx="5549898" cy="3543298"/>
            <a:chOff x="6375402" y="2460088"/>
            <a:chExt cx="5549898" cy="3543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8F15B9-2E16-996E-6F6E-FE4E3071EB87}"/>
                </a:ext>
              </a:extLst>
            </p:cNvPr>
            <p:cNvSpPr/>
            <p:nvPr/>
          </p:nvSpPr>
          <p:spPr>
            <a:xfrm>
              <a:off x="6375402" y="2460088"/>
              <a:ext cx="5549898" cy="354329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3FD08AB-CAD2-49AA-3843-A9EF23B76075}"/>
                </a:ext>
              </a:extLst>
            </p:cNvPr>
            <p:cNvSpPr/>
            <p:nvPr/>
          </p:nvSpPr>
          <p:spPr>
            <a:xfrm rot="16200000">
              <a:off x="7015247" y="3349165"/>
              <a:ext cx="914399" cy="1765143"/>
            </a:xfrm>
            <a:custGeom>
              <a:avLst/>
              <a:gdLst>
                <a:gd name="connsiteX0" fmla="*/ 914399 w 914399"/>
                <a:gd name="connsiteY0" fmla="*/ 1379030 h 1765143"/>
                <a:gd name="connsiteX1" fmla="*/ 914286 w 914399"/>
                <a:gd name="connsiteY1" fmla="*/ 1380373 h 1765143"/>
                <a:gd name="connsiteX2" fmla="*/ 914399 w 914399"/>
                <a:gd name="connsiteY2" fmla="*/ 1385607 h 1765143"/>
                <a:gd name="connsiteX3" fmla="*/ 913845 w 914399"/>
                <a:gd name="connsiteY3" fmla="*/ 1385607 h 1765143"/>
                <a:gd name="connsiteX4" fmla="*/ 909790 w 914399"/>
                <a:gd name="connsiteY4" fmla="*/ 1433788 h 1765143"/>
                <a:gd name="connsiteX5" fmla="*/ 656669 w 914399"/>
                <a:gd name="connsiteY5" fmla="*/ 1726458 h 1765143"/>
                <a:gd name="connsiteX6" fmla="*/ 255020 w 914399"/>
                <a:gd name="connsiteY6" fmla="*/ 1725339 h 1765143"/>
                <a:gd name="connsiteX7" fmla="*/ 4084 w 914399"/>
                <a:gd name="connsiteY7" fmla="*/ 1430605 h 1765143"/>
                <a:gd name="connsiteX8" fmla="*/ 994 w 914399"/>
                <a:gd name="connsiteY8" fmla="*/ 1388914 h 1765143"/>
                <a:gd name="connsiteX9" fmla="*/ 0 w 914399"/>
                <a:gd name="connsiteY9" fmla="*/ 1388921 h 1765143"/>
                <a:gd name="connsiteX10" fmla="*/ 216 w 914399"/>
                <a:gd name="connsiteY10" fmla="*/ 1378419 h 1765143"/>
                <a:gd name="connsiteX11" fmla="*/ 16 w 914399"/>
                <a:gd name="connsiteY11" fmla="*/ 1375716 h 1765143"/>
                <a:gd name="connsiteX12" fmla="*/ 272 w 914399"/>
                <a:gd name="connsiteY12" fmla="*/ 1375718 h 1765143"/>
                <a:gd name="connsiteX13" fmla="*/ 3685 w 914399"/>
                <a:gd name="connsiteY13" fmla="*/ 1209997 h 1765143"/>
                <a:gd name="connsiteX14" fmla="*/ 59173 w 914399"/>
                <a:gd name="connsiteY14" fmla="*/ 703835 h 1765143"/>
                <a:gd name="connsiteX15" fmla="*/ 853597 w 914399"/>
                <a:gd name="connsiteY15" fmla="*/ 695178 h 1765143"/>
                <a:gd name="connsiteX16" fmla="*/ 910501 w 914399"/>
                <a:gd name="connsiteY16" fmla="*/ 1205051 h 1765143"/>
                <a:gd name="connsiteX17" fmla="*/ 914257 w 914399"/>
                <a:gd name="connsiteY17" fmla="*/ 1379030 h 176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399" h="1765143">
                  <a:moveTo>
                    <a:pt x="914399" y="1379030"/>
                  </a:moveTo>
                  <a:lnTo>
                    <a:pt x="914286" y="1380373"/>
                  </a:lnTo>
                  <a:lnTo>
                    <a:pt x="914399" y="1385607"/>
                  </a:lnTo>
                  <a:lnTo>
                    <a:pt x="913845" y="1385607"/>
                  </a:lnTo>
                  <a:lnTo>
                    <a:pt x="909790" y="1433788"/>
                  </a:lnTo>
                  <a:cubicBezTo>
                    <a:pt x="888475" y="1559610"/>
                    <a:pt x="794595" y="1669981"/>
                    <a:pt x="656669" y="1726458"/>
                  </a:cubicBezTo>
                  <a:cubicBezTo>
                    <a:pt x="529750" y="1778429"/>
                    <a:pt x="381531" y="1778016"/>
                    <a:pt x="255020" y="1725339"/>
                  </a:cubicBezTo>
                  <a:cubicBezTo>
                    <a:pt x="117280" y="1667987"/>
                    <a:pt x="24194" y="1556799"/>
                    <a:pt x="4084" y="1430605"/>
                  </a:cubicBezTo>
                  <a:lnTo>
                    <a:pt x="994" y="1388914"/>
                  </a:lnTo>
                  <a:lnTo>
                    <a:pt x="0" y="1388921"/>
                  </a:lnTo>
                  <a:lnTo>
                    <a:pt x="216" y="1378419"/>
                  </a:lnTo>
                  <a:lnTo>
                    <a:pt x="16" y="1375716"/>
                  </a:lnTo>
                  <a:lnTo>
                    <a:pt x="272" y="1375718"/>
                  </a:lnTo>
                  <a:lnTo>
                    <a:pt x="3685" y="1209997"/>
                  </a:lnTo>
                  <a:cubicBezTo>
                    <a:pt x="11167" y="1032539"/>
                    <a:pt x="29944" y="860565"/>
                    <a:pt x="59173" y="703835"/>
                  </a:cubicBezTo>
                  <a:cubicBezTo>
                    <a:pt x="233463" y="-230740"/>
                    <a:pt x="677093" y="-235574"/>
                    <a:pt x="853597" y="695178"/>
                  </a:cubicBezTo>
                  <a:cubicBezTo>
                    <a:pt x="883475" y="852733"/>
                    <a:pt x="902737" y="1026030"/>
                    <a:pt x="910501" y="1205051"/>
                  </a:cubicBezTo>
                  <a:lnTo>
                    <a:pt x="914257" y="1379030"/>
                  </a:lnTo>
                  <a:close/>
                </a:path>
              </a:pathLst>
            </a:custGeom>
            <a:solidFill>
              <a:srgbClr val="EC7663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E18F51-1D34-EC79-EA2B-09A074C043E2}"/>
                    </a:ext>
                  </a:extLst>
                </p:cNvPr>
                <p:cNvSpPr txBox="1"/>
                <p:nvPr/>
              </p:nvSpPr>
              <p:spPr>
                <a:xfrm>
                  <a:off x="9689102" y="2636574"/>
                  <a:ext cx="13777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E18F51-1D34-EC79-EA2B-09A074C04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9102" y="2636574"/>
                  <a:ext cx="13777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4990B5-200E-28CE-97C5-885D60654574}"/>
                    </a:ext>
                  </a:extLst>
                </p:cNvPr>
                <p:cNvSpPr txBox="1"/>
                <p:nvPr/>
              </p:nvSpPr>
              <p:spPr>
                <a:xfrm>
                  <a:off x="6586534" y="3150392"/>
                  <a:ext cx="13777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4990B5-200E-28CE-97C5-885D60654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6534" y="3150392"/>
                  <a:ext cx="13777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9FCD933-D95B-8804-36AD-BD840BBB0BA9}"/>
                    </a:ext>
                  </a:extLst>
                </p:cNvPr>
                <p:cNvSpPr txBox="1"/>
                <p:nvPr/>
              </p:nvSpPr>
              <p:spPr>
                <a:xfrm>
                  <a:off x="8566149" y="3847601"/>
                  <a:ext cx="1377749" cy="369332"/>
                </a:xfrm>
                <a:prstGeom prst="rect">
                  <a:avLst/>
                </a:prstGeom>
                <a:noFill/>
                <a:ln w="28575">
                  <a:noFill/>
                  <a:prstDash val="dash"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9FCD933-D95B-8804-36AD-BD840BBB0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6149" y="3847601"/>
                  <a:ext cx="137774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B8E603-FE79-7B1D-70A6-712BBF469A9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7275408" y="3519724"/>
              <a:ext cx="0" cy="53726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AD1D55-948F-AD36-CED2-D89745CB77DC}"/>
                </a:ext>
              </a:extLst>
            </p:cNvPr>
            <p:cNvCxnSpPr>
              <a:cxnSpLocks/>
              <a:stCxn id="14" idx="1"/>
              <a:endCxn id="10" idx="5"/>
            </p:cNvCxnSpPr>
            <p:nvPr/>
          </p:nvCxnSpPr>
          <p:spPr>
            <a:xfrm flipH="1">
              <a:off x="8316333" y="4032267"/>
              <a:ext cx="24981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028C37A-7293-60F6-9BFB-8AFFCEC566D0}"/>
                    </a:ext>
                  </a:extLst>
                </p:cNvPr>
                <p:cNvSpPr txBox="1"/>
                <p:nvPr/>
              </p:nvSpPr>
              <p:spPr>
                <a:xfrm>
                  <a:off x="7289346" y="4032267"/>
                  <a:ext cx="7555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028C37A-7293-60F6-9BFB-8AFFCEC56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9346" y="4032267"/>
                  <a:ext cx="75559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14D0467-8302-0DD7-50A6-D4E3A4E80201}"/>
                </a:ext>
              </a:extLst>
            </p:cNvPr>
            <p:cNvCxnSpPr>
              <a:cxnSpLocks/>
              <a:stCxn id="10" idx="0"/>
              <a:endCxn id="10" idx="12"/>
            </p:cNvCxnSpPr>
            <p:nvPr/>
          </p:nvCxnSpPr>
          <p:spPr>
            <a:xfrm flipH="1">
              <a:off x="7965593" y="3774537"/>
              <a:ext cx="3312" cy="9141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4BD5D64-31DB-212E-A0E6-BDF41FB10914}"/>
                </a:ext>
              </a:extLst>
            </p:cNvPr>
            <p:cNvCxnSpPr>
              <a:cxnSpLocks/>
            </p:cNvCxnSpPr>
            <p:nvPr/>
          </p:nvCxnSpPr>
          <p:spPr>
            <a:xfrm>
              <a:off x="7295696" y="5697390"/>
              <a:ext cx="377795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4C5E7D0-98CE-B457-4517-0D063A9014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5115" y="5318235"/>
              <a:ext cx="0" cy="388571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04C0227-CBE2-2A53-C9A8-150C6A3FFB34}"/>
                    </a:ext>
                  </a:extLst>
                </p:cNvPr>
                <p:cNvSpPr txBox="1"/>
                <p:nvPr/>
              </p:nvSpPr>
              <p:spPr>
                <a:xfrm>
                  <a:off x="7629872" y="5658891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04C0227-CBE2-2A53-C9A8-150C6A3FF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9872" y="5658891"/>
                  <a:ext cx="27610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696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F03F1C0-EDB3-6952-C285-60CE07D6789A}"/>
                    </a:ext>
                  </a:extLst>
                </p:cNvPr>
                <p:cNvSpPr txBox="1"/>
                <p:nvPr/>
              </p:nvSpPr>
              <p:spPr>
                <a:xfrm>
                  <a:off x="7340758" y="5133054"/>
                  <a:ext cx="2814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F03F1C0-EDB3-6952-C285-60CE07D67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758" y="5133054"/>
                  <a:ext cx="28142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696" r="-869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89B12CF-5DFD-37AB-7213-70629575B06E}"/>
                    </a:ext>
                  </a:extLst>
                </p:cNvPr>
                <p:cNvSpPr txBox="1"/>
                <p:nvPr/>
              </p:nvSpPr>
              <p:spPr>
                <a:xfrm>
                  <a:off x="10890898" y="5566526"/>
                  <a:ext cx="9748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⊂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89B12CF-5DFD-37AB-7213-70629575B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898" y="5566526"/>
                  <a:ext cx="97488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A8B2F9-E358-89B7-8BE0-776CDE118298}"/>
                  </a:ext>
                </a:extLst>
              </p:cNvPr>
              <p:cNvSpPr txBox="1"/>
              <p:nvPr/>
            </p:nvSpPr>
            <p:spPr>
              <a:xfrm>
                <a:off x="2264768" y="3329319"/>
                <a:ext cx="1014701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A8B2F9-E358-89B7-8BE0-776CDE118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68" y="3329319"/>
                <a:ext cx="1014701" cy="380810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54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073ED-D728-600A-D79F-BDD4822FA336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sz="2800" dirty="0"/>
              <a:t>Model description: thermal field, width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5428-A2A3-C627-55F9-B9ACFD21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175348"/>
            <a:ext cx="4439658" cy="5682652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The Rosenthal model is a popular analytical heat source model that solves heat conduction for a moving point source</a:t>
            </a:r>
          </a:p>
          <a:p>
            <a:pPr lvl="1"/>
            <a:r>
              <a:rPr lang="en-US" dirty="0"/>
              <a:t>Many simplifications are made (heat source, no fluid flow/phase change), so we will introduce model form error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Pribe</a:t>
            </a:r>
            <a:r>
              <a:rPr lang="en-US" sz="1800" dirty="0">
                <a:solidFill>
                  <a:schemeClr val="tx1"/>
                </a:solidFill>
              </a:rPr>
              <a:t> et al. 2023 developed a quick numerical approximation of the width in a Rosenthal temperature field</a:t>
            </a:r>
          </a:p>
          <a:p>
            <a:pPr lvl="1"/>
            <a:r>
              <a:rPr lang="en-US" dirty="0"/>
              <a:t>Approximately solves for width by finding roots of a nonlinear function via Brent’s method – a relative of secant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F82E95-3069-2EAC-9312-F295A078960B}"/>
                  </a:ext>
                </a:extLst>
              </p:cNvPr>
              <p:cNvSpPr txBox="1"/>
              <p:nvPr/>
            </p:nvSpPr>
            <p:spPr>
              <a:xfrm>
                <a:off x="6614828" y="2355574"/>
                <a:ext cx="4044184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𝑘𝑟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F82E95-3069-2EAC-9312-F295A078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828" y="2355574"/>
                <a:ext cx="4044184" cy="891719"/>
              </a:xfrm>
              <a:prstGeom prst="rect">
                <a:avLst/>
              </a:prstGeom>
              <a:blipFill>
                <a:blip r:embed="rId3"/>
                <a:stretch>
                  <a:fillRect l="-625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691E4D-13D9-EE97-F93F-8C3066EA9D4E}"/>
                  </a:ext>
                </a:extLst>
              </p:cNvPr>
              <p:cNvSpPr txBox="1"/>
              <p:nvPr/>
            </p:nvSpPr>
            <p:spPr>
              <a:xfrm>
                <a:off x="6096000" y="1175348"/>
                <a:ext cx="498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For a point source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moving in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direction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691E4D-13D9-EE97-F93F-8C3066EA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75348"/>
                <a:ext cx="4987071" cy="369332"/>
              </a:xfrm>
              <a:prstGeom prst="rect">
                <a:avLst/>
              </a:prstGeom>
              <a:blipFill>
                <a:blip r:embed="rId4"/>
                <a:stretch>
                  <a:fillRect l="-101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3EE96C-0BEC-9326-BA00-DE9ADB539E10}"/>
              </a:ext>
            </a:extLst>
          </p:cNvPr>
          <p:cNvSpPr txBox="1"/>
          <p:nvPr/>
        </p:nvSpPr>
        <p:spPr>
          <a:xfrm>
            <a:off x="6414568" y="1866090"/>
            <a:ext cx="172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Preheat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7BE9C-0689-12CF-8FC6-DDE6A940F3BD}"/>
              </a:ext>
            </a:extLst>
          </p:cNvPr>
          <p:cNvSpPr txBox="1"/>
          <p:nvPr/>
        </p:nvSpPr>
        <p:spPr>
          <a:xfrm>
            <a:off x="7059486" y="1629391"/>
            <a:ext cx="1072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Absorptivity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0F2F5-84C5-8C30-D3B6-8B5BC2158191}"/>
              </a:ext>
            </a:extLst>
          </p:cNvPr>
          <p:cNvSpPr txBox="1"/>
          <p:nvPr/>
        </p:nvSpPr>
        <p:spPr>
          <a:xfrm>
            <a:off x="7453165" y="3456819"/>
            <a:ext cx="1726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Thermal conductivity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3AD04-27D1-443C-CA7D-8C02A52A8526}"/>
              </a:ext>
            </a:extLst>
          </p:cNvPr>
          <p:cNvSpPr txBox="1"/>
          <p:nvPr/>
        </p:nvSpPr>
        <p:spPr>
          <a:xfrm>
            <a:off x="9136238" y="3462935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26585-47B3-D0B3-AEAD-9B90A4B7EC9D}"/>
              </a:ext>
            </a:extLst>
          </p:cNvPr>
          <p:cNvSpPr txBox="1"/>
          <p:nvPr/>
        </p:nvSpPr>
        <p:spPr>
          <a:xfrm>
            <a:off x="9944989" y="3456819"/>
            <a:ext cx="1109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Specific heat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23F39-917D-4EAC-C1B3-DAD57A60EF79}"/>
              </a:ext>
            </a:extLst>
          </p:cNvPr>
          <p:cNvSpPr txBox="1"/>
          <p:nvPr/>
        </p:nvSpPr>
        <p:spPr>
          <a:xfrm>
            <a:off x="8137284" y="1745113"/>
            <a:ext cx="6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228FD-111A-8E18-4470-D368225CB7CF}"/>
              </a:ext>
            </a:extLst>
          </p:cNvPr>
          <p:cNvSpPr txBox="1"/>
          <p:nvPr/>
        </p:nvSpPr>
        <p:spPr>
          <a:xfrm>
            <a:off x="9002412" y="1712201"/>
            <a:ext cx="764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5A96E-A5CA-9F8E-D7E1-B722A505D886}"/>
              </a:ext>
            </a:extLst>
          </p:cNvPr>
          <p:cNvSpPr txBox="1"/>
          <p:nvPr/>
        </p:nvSpPr>
        <p:spPr>
          <a:xfrm>
            <a:off x="6457086" y="3221454"/>
            <a:ext cx="17852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Distance from source in moving reference frame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759087-F180-44AE-5E4B-934F246DE57F}"/>
              </a:ext>
            </a:extLst>
          </p:cNvPr>
          <p:cNvSpPr txBox="1"/>
          <p:nvPr/>
        </p:nvSpPr>
        <p:spPr>
          <a:xfrm>
            <a:off x="10178568" y="1550606"/>
            <a:ext cx="1466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X-coordinate in moving reference frame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D08F36-BE94-6E41-5C62-5EF0AA99FE3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242351" y="2956548"/>
            <a:ext cx="218355" cy="63423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B0516B-D244-AA0A-A590-009C7733744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8398441" y="2052890"/>
            <a:ext cx="62265" cy="29319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648DE0-28AA-66C8-8B4F-9573F78896BB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7275926" y="2173867"/>
            <a:ext cx="354479" cy="4059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B45AEB-5FAB-5EFB-E366-949D187B62B0}"/>
              </a:ext>
            </a:extLst>
          </p:cNvPr>
          <p:cNvCxnSpPr>
            <a:cxnSpLocks/>
          </p:cNvCxnSpPr>
          <p:nvPr/>
        </p:nvCxnSpPr>
        <p:spPr>
          <a:xfrm flipH="1" flipV="1">
            <a:off x="9397692" y="2019978"/>
            <a:ext cx="43339" cy="3694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8D833-FBDD-C1BF-12F7-95601DDE9F2C}"/>
              </a:ext>
            </a:extLst>
          </p:cNvPr>
          <p:cNvCxnSpPr>
            <a:cxnSpLocks/>
          </p:cNvCxnSpPr>
          <p:nvPr/>
        </p:nvCxnSpPr>
        <p:spPr>
          <a:xfrm flipV="1">
            <a:off x="9766467" y="1986347"/>
            <a:ext cx="412101" cy="40311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C10F78-8A61-F53F-44FE-1C6039EED61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316607" y="2956548"/>
            <a:ext cx="81834" cy="5002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87C6DA-42DF-71FD-9767-2A6E1BBA70D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503486" y="3221454"/>
            <a:ext cx="171082" cy="2414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E834E8-CBC7-FE6F-16F7-D6B346E74615}"/>
              </a:ext>
            </a:extLst>
          </p:cNvPr>
          <p:cNvCxnSpPr>
            <a:cxnSpLocks/>
          </p:cNvCxnSpPr>
          <p:nvPr/>
        </p:nvCxnSpPr>
        <p:spPr>
          <a:xfrm>
            <a:off x="10041816" y="3200533"/>
            <a:ext cx="145581" cy="309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0723459-9BFE-ABF0-D2AB-698396AC0B8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95819" y="1937168"/>
            <a:ext cx="612080" cy="522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2504E1B-8CC9-C6CB-90D6-E5ABCE844759}"/>
              </a:ext>
            </a:extLst>
          </p:cNvPr>
          <p:cNvGrpSpPr/>
          <p:nvPr/>
        </p:nvGrpSpPr>
        <p:grpSpPr>
          <a:xfrm>
            <a:off x="508001" y="5199928"/>
            <a:ext cx="3027485" cy="1409314"/>
            <a:chOff x="809637" y="5082174"/>
            <a:chExt cx="3027485" cy="14093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4E8A2FF-8223-51AB-616A-CD754F1FF479}"/>
                    </a:ext>
                  </a:extLst>
                </p:cNvPr>
                <p:cNvSpPr txBox="1"/>
                <p:nvPr/>
              </p:nvSpPr>
              <p:spPr>
                <a:xfrm rot="16200000">
                  <a:off x="498526" y="5591143"/>
                  <a:ext cx="9915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4E8A2FF-8223-51AB-616A-CD754F1FF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526" y="5591143"/>
                  <a:ext cx="991553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376930E-A584-4292-2BA8-C41D63C99A75}"/>
                </a:ext>
              </a:extLst>
            </p:cNvPr>
            <p:cNvGrpSpPr/>
            <p:nvPr/>
          </p:nvGrpSpPr>
          <p:grpSpPr>
            <a:xfrm>
              <a:off x="1241933" y="5082174"/>
              <a:ext cx="2595189" cy="1409314"/>
              <a:chOff x="4979776" y="4466062"/>
              <a:chExt cx="2595189" cy="1409314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91C20AC-F272-CA49-8DA7-9426EA9933A5}"/>
                  </a:ext>
                </a:extLst>
              </p:cNvPr>
              <p:cNvSpPr/>
              <p:nvPr/>
            </p:nvSpPr>
            <p:spPr>
              <a:xfrm rot="16200000">
                <a:off x="5745481" y="4047122"/>
                <a:ext cx="1398266" cy="2246012"/>
              </a:xfrm>
              <a:custGeom>
                <a:avLst/>
                <a:gdLst>
                  <a:gd name="connsiteX0" fmla="*/ 914399 w 914399"/>
                  <a:gd name="connsiteY0" fmla="*/ 1379030 h 1765143"/>
                  <a:gd name="connsiteX1" fmla="*/ 914286 w 914399"/>
                  <a:gd name="connsiteY1" fmla="*/ 1380373 h 1765143"/>
                  <a:gd name="connsiteX2" fmla="*/ 914399 w 914399"/>
                  <a:gd name="connsiteY2" fmla="*/ 1385607 h 1765143"/>
                  <a:gd name="connsiteX3" fmla="*/ 913845 w 914399"/>
                  <a:gd name="connsiteY3" fmla="*/ 1385607 h 1765143"/>
                  <a:gd name="connsiteX4" fmla="*/ 909790 w 914399"/>
                  <a:gd name="connsiteY4" fmla="*/ 1433788 h 1765143"/>
                  <a:gd name="connsiteX5" fmla="*/ 656669 w 914399"/>
                  <a:gd name="connsiteY5" fmla="*/ 1726458 h 1765143"/>
                  <a:gd name="connsiteX6" fmla="*/ 255020 w 914399"/>
                  <a:gd name="connsiteY6" fmla="*/ 1725339 h 1765143"/>
                  <a:gd name="connsiteX7" fmla="*/ 4084 w 914399"/>
                  <a:gd name="connsiteY7" fmla="*/ 1430605 h 1765143"/>
                  <a:gd name="connsiteX8" fmla="*/ 994 w 914399"/>
                  <a:gd name="connsiteY8" fmla="*/ 1388914 h 1765143"/>
                  <a:gd name="connsiteX9" fmla="*/ 0 w 914399"/>
                  <a:gd name="connsiteY9" fmla="*/ 1388921 h 1765143"/>
                  <a:gd name="connsiteX10" fmla="*/ 216 w 914399"/>
                  <a:gd name="connsiteY10" fmla="*/ 1378419 h 1765143"/>
                  <a:gd name="connsiteX11" fmla="*/ 16 w 914399"/>
                  <a:gd name="connsiteY11" fmla="*/ 1375716 h 1765143"/>
                  <a:gd name="connsiteX12" fmla="*/ 272 w 914399"/>
                  <a:gd name="connsiteY12" fmla="*/ 1375718 h 1765143"/>
                  <a:gd name="connsiteX13" fmla="*/ 3685 w 914399"/>
                  <a:gd name="connsiteY13" fmla="*/ 1209997 h 1765143"/>
                  <a:gd name="connsiteX14" fmla="*/ 59173 w 914399"/>
                  <a:gd name="connsiteY14" fmla="*/ 703835 h 1765143"/>
                  <a:gd name="connsiteX15" fmla="*/ 853597 w 914399"/>
                  <a:gd name="connsiteY15" fmla="*/ 695178 h 1765143"/>
                  <a:gd name="connsiteX16" fmla="*/ 910501 w 914399"/>
                  <a:gd name="connsiteY16" fmla="*/ 1205051 h 1765143"/>
                  <a:gd name="connsiteX17" fmla="*/ 914257 w 914399"/>
                  <a:gd name="connsiteY17" fmla="*/ 1379030 h 176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14399" h="1765143">
                    <a:moveTo>
                      <a:pt x="914399" y="1379030"/>
                    </a:moveTo>
                    <a:lnTo>
                      <a:pt x="914286" y="1380373"/>
                    </a:lnTo>
                    <a:lnTo>
                      <a:pt x="914399" y="1385607"/>
                    </a:lnTo>
                    <a:lnTo>
                      <a:pt x="913845" y="1385607"/>
                    </a:lnTo>
                    <a:lnTo>
                      <a:pt x="909790" y="1433788"/>
                    </a:lnTo>
                    <a:cubicBezTo>
                      <a:pt x="888475" y="1559610"/>
                      <a:pt x="794595" y="1669981"/>
                      <a:pt x="656669" y="1726458"/>
                    </a:cubicBezTo>
                    <a:cubicBezTo>
                      <a:pt x="529750" y="1778429"/>
                      <a:pt x="381531" y="1778016"/>
                      <a:pt x="255020" y="1725339"/>
                    </a:cubicBezTo>
                    <a:cubicBezTo>
                      <a:pt x="117280" y="1667987"/>
                      <a:pt x="24194" y="1556799"/>
                      <a:pt x="4084" y="1430605"/>
                    </a:cubicBezTo>
                    <a:lnTo>
                      <a:pt x="994" y="1388914"/>
                    </a:lnTo>
                    <a:lnTo>
                      <a:pt x="0" y="1388921"/>
                    </a:lnTo>
                    <a:lnTo>
                      <a:pt x="216" y="1378419"/>
                    </a:lnTo>
                    <a:lnTo>
                      <a:pt x="16" y="1375716"/>
                    </a:lnTo>
                    <a:lnTo>
                      <a:pt x="272" y="1375718"/>
                    </a:lnTo>
                    <a:lnTo>
                      <a:pt x="3685" y="1209997"/>
                    </a:lnTo>
                    <a:cubicBezTo>
                      <a:pt x="11167" y="1032539"/>
                      <a:pt x="29944" y="860565"/>
                      <a:pt x="59173" y="703835"/>
                    </a:cubicBezTo>
                    <a:cubicBezTo>
                      <a:pt x="233463" y="-230740"/>
                      <a:pt x="677093" y="-235574"/>
                      <a:pt x="853597" y="695178"/>
                    </a:cubicBezTo>
                    <a:cubicBezTo>
                      <a:pt x="883475" y="852733"/>
                      <a:pt x="902737" y="1026030"/>
                      <a:pt x="910501" y="1205051"/>
                    </a:cubicBezTo>
                    <a:lnTo>
                      <a:pt x="914257" y="1379030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E4D0473-4D7D-A80B-FCCB-434CBC7D8093}"/>
                  </a:ext>
                </a:extLst>
              </p:cNvPr>
              <p:cNvCxnSpPr>
                <a:cxnSpLocks/>
                <a:stCxn id="86" idx="3"/>
              </p:cNvCxnSpPr>
              <p:nvPr/>
            </p:nvCxnSpPr>
            <p:spPr>
              <a:xfrm flipH="1" flipV="1">
                <a:off x="4979776" y="4470993"/>
                <a:ext cx="2104913" cy="84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4C512D7-55A3-A666-7EA3-04E84C048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79776" y="5869261"/>
                <a:ext cx="1940025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97DC61B-6D79-0220-B1FB-FE73D0AE5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76" y="4470993"/>
                <a:ext cx="0" cy="140438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CB9EE1F-E9B5-596E-5BDF-729330A36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21608" y="5167070"/>
                <a:ext cx="22533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C365E16-4E53-204C-0DE9-85B23B93F5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79495" y="4466062"/>
                <a:ext cx="244281" cy="701947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Pie 91">
                <a:extLst>
                  <a:ext uri="{FF2B5EF4-FFF2-40B4-BE49-F238E27FC236}">
                    <a16:creationId xmlns:a16="http://schemas.microsoft.com/office/drawing/2014/main" id="{E8D9C3AC-5CEC-8610-FF17-73DDFCE644EE}"/>
                  </a:ext>
                </a:extLst>
              </p:cNvPr>
              <p:cNvSpPr/>
              <p:nvPr/>
            </p:nvSpPr>
            <p:spPr>
              <a:xfrm>
                <a:off x="7131548" y="4967674"/>
                <a:ext cx="384046" cy="384046"/>
              </a:xfrm>
              <a:prstGeom prst="pie">
                <a:avLst>
                  <a:gd name="adj1" fmla="val 15177779"/>
                  <a:gd name="adj2" fmla="val 2159176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B092CB0-B530-2ABB-464E-710AD4A9B0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946" y="4561455"/>
                <a:ext cx="0" cy="12192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2733BD89-BF82-0986-D920-8C6ACB4DEEC6}"/>
                      </a:ext>
                    </a:extLst>
                  </p:cNvPr>
                  <p:cNvSpPr txBox="1"/>
                  <p:nvPr/>
                </p:nvSpPr>
                <p:spPr>
                  <a:xfrm>
                    <a:off x="6283587" y="4677476"/>
                    <a:ext cx="881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2733BD89-BF82-0986-D920-8C6ACB4DEE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3587" y="4677476"/>
                    <a:ext cx="881139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634" t="-4545" r="-8451" b="-4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66328286-4040-7610-D27A-4C7678F8A170}"/>
                      </a:ext>
                    </a:extLst>
                  </p:cNvPr>
                  <p:cNvSpPr txBox="1"/>
                  <p:nvPr/>
                </p:nvSpPr>
                <p:spPr>
                  <a:xfrm>
                    <a:off x="6442604" y="5199745"/>
                    <a:ext cx="88569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66328286-4040-7610-D27A-4C7678F8A1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2604" y="5199745"/>
                    <a:ext cx="88569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451" t="-4348" r="-8451" b="-304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B6AD2-09F9-8B0D-75AE-78620C1C64CA}"/>
                  </a:ext>
                </a:extLst>
              </p:cNvPr>
              <p:cNvSpPr txBox="1"/>
              <p:nvPr/>
            </p:nvSpPr>
            <p:spPr>
              <a:xfrm>
                <a:off x="3484866" y="6159349"/>
                <a:ext cx="3720890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B6AD2-09F9-8B0D-75AE-78620C1C6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866" y="6159349"/>
                <a:ext cx="3720890" cy="3808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91118DD-DAED-9D95-2FA6-BD5AE075E40F}"/>
                  </a:ext>
                </a:extLst>
              </p:cNvPr>
              <p:cNvSpPr txBox="1"/>
              <p:nvPr/>
            </p:nvSpPr>
            <p:spPr>
              <a:xfrm>
                <a:off x="6942527" y="3851897"/>
                <a:ext cx="1241173" cy="617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91118DD-DAED-9D95-2FA6-BD5AE075E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27" y="3851897"/>
                <a:ext cx="1241173" cy="617990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3F5E07B-E1E1-2718-425F-E46A03D7F778}"/>
                  </a:ext>
                </a:extLst>
              </p:cNvPr>
              <p:cNvSpPr txBox="1"/>
              <p:nvPr/>
            </p:nvSpPr>
            <p:spPr>
              <a:xfrm>
                <a:off x="8800559" y="3850903"/>
                <a:ext cx="1986890" cy="619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3F5E07B-E1E1-2718-425F-E46A03D7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559" y="3850903"/>
                <a:ext cx="1986890" cy="619978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10C8060-285A-D09B-7262-35C82456DE33}"/>
                  </a:ext>
                </a:extLst>
              </p:cNvPr>
              <p:cNvSpPr txBox="1"/>
              <p:nvPr/>
            </p:nvSpPr>
            <p:spPr>
              <a:xfrm>
                <a:off x="6216149" y="4555735"/>
                <a:ext cx="5135957" cy="694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10C8060-285A-D09B-7262-35C82456D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149" y="4555735"/>
                <a:ext cx="5135957" cy="6948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A1B642-5AA8-7346-C93B-B7FD3EA774E1}"/>
                  </a:ext>
                </a:extLst>
              </p:cNvPr>
              <p:cNvSpPr txBox="1"/>
              <p:nvPr/>
            </p:nvSpPr>
            <p:spPr>
              <a:xfrm>
                <a:off x="6600288" y="5535253"/>
                <a:ext cx="12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A1B642-5AA8-7346-C93B-B7FD3EA77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288" y="5535253"/>
                <a:ext cx="1288110" cy="369332"/>
              </a:xfrm>
              <a:prstGeom prst="rect">
                <a:avLst/>
              </a:prstGeom>
              <a:blipFill>
                <a:blip r:embed="rId12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4749291-A714-2BFA-D1B4-E350FB9A1A51}"/>
                  </a:ext>
                </a:extLst>
              </p:cNvPr>
              <p:cNvSpPr txBox="1"/>
              <p:nvPr/>
            </p:nvSpPr>
            <p:spPr>
              <a:xfrm>
                <a:off x="8816046" y="5361744"/>
                <a:ext cx="2312941" cy="66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4749291-A714-2BFA-D1B4-E350FB9A1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046" y="5361744"/>
                <a:ext cx="2312941" cy="6674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099054-D653-CAF8-4B02-535ED1A5A482}"/>
              </a:ext>
            </a:extLst>
          </p:cNvPr>
          <p:cNvCxnSpPr>
            <a:cxnSpLocks/>
          </p:cNvCxnSpPr>
          <p:nvPr/>
        </p:nvCxnSpPr>
        <p:spPr>
          <a:xfrm>
            <a:off x="3528141" y="5900936"/>
            <a:ext cx="853085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D1EE96E-A500-1272-E8FD-B091A502E044}"/>
              </a:ext>
            </a:extLst>
          </p:cNvPr>
          <p:cNvSpPr txBox="1"/>
          <p:nvPr/>
        </p:nvSpPr>
        <p:spPr>
          <a:xfrm>
            <a:off x="4018896" y="5536780"/>
            <a:ext cx="1143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Scan vector</a:t>
            </a:r>
          </a:p>
        </p:txBody>
      </p:sp>
    </p:spTree>
    <p:extLst>
      <p:ext uri="{BB962C8B-B14F-4D97-AF65-F5344CB8AC3E}">
        <p14:creationId xmlns:p14="http://schemas.microsoft.com/office/powerpoint/2010/main" val="202549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8" grpId="0"/>
      <p:bldP spid="9" grpId="0"/>
      <p:bldP spid="10" grpId="0"/>
      <p:bldP spid="11" grpId="0"/>
      <p:bldP spid="11" grpId="1"/>
      <p:bldP spid="12" grpId="0"/>
      <p:bldP spid="12" grpId="1"/>
      <p:bldP spid="13" grpId="0"/>
      <p:bldP spid="13" grpId="1"/>
      <p:bldP spid="15" grpId="0"/>
      <p:bldP spid="15" grpId="1"/>
      <p:bldP spid="96" grpId="0"/>
      <p:bldP spid="97" grpId="0"/>
      <p:bldP spid="98" grpId="0"/>
      <p:bldP spid="99" grpId="0"/>
      <p:bldP spid="102" grpId="0"/>
      <p:bldP spid="1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0A10CA-2C4B-96FA-33B1-5A1D75624C5E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Model description: particle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1960A6-34C6-F084-08AF-E8D853C58A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00" y="1189340"/>
                <a:ext cx="10279449" cy="5029200"/>
              </a:xfrm>
            </p:spPr>
            <p:txBody>
              <a:bodyPr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We will assume that thermal conductivity, absorptivity, density, and specific heat are stochastic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𝑚𝑓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𝑚𝑓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𝑚𝑓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1960A6-34C6-F084-08AF-E8D853C58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0" y="1189340"/>
                <a:ext cx="10279449" cy="5029200"/>
              </a:xfrm>
              <a:blipFill>
                <a:blip r:embed="rId3"/>
                <a:stretch>
                  <a:fillRect l="-370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341BC7-1725-EFDD-49AA-21691FA3805E}"/>
                  </a:ext>
                </a:extLst>
              </p:cNvPr>
              <p:cNvSpPr txBox="1"/>
              <p:nvPr/>
            </p:nvSpPr>
            <p:spPr>
              <a:xfrm>
                <a:off x="476101" y="1940815"/>
                <a:ext cx="7085284" cy="4882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Particle Filter algorithm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 particles,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 experimental observations)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Solve</a:t>
                </a:r>
                <a:r>
                  <a:rPr lang="en-US" sz="16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Baskerville" panose="02020502070401020303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Baskerville" panose="02020502070401020303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Baskerville" panose="02020502070401020303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Baskerville" panose="02020502070401020303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Baskerville" panose="02020502070401020303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Baskerville" panose="02020502070401020303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 smtClean="0">
                                                <a:latin typeface="Cambria Math" panose="02040503050406030204" pitchFamily="18" charset="0"/>
                                                <a:ea typeface="Baskerville" panose="02020502070401020303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Baskerville" panose="02020502070401020303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Baskerville" panose="02020502070401020303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Baskerville" panose="02020502070401020303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Baskerville" panose="02020502070401020303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Baskerville" panose="02020502070401020303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Baskerville" panose="02020502070401020303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Baskerville" panose="02020502070401020303" pitchFamily="18" charset="0"/>
                                          </a:rPr>
                                          <m:t>𝑜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Baskerville" panose="02020502070401020303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func>
                          </m:e>
                        </m:func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 particles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sz="16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using OLS guess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Initialize</a:t>
                </a:r>
                <a:r>
                  <a:rPr lang="en-US" sz="16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weight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Repeat </a:t>
                </a:r>
                <a:r>
                  <a:rPr lang="en-US" sz="16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until</a:t>
                </a:r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 particles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 based on weight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600" b="1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;</a:t>
                </a:r>
                <a:r>
                  <a:rPr lang="en-US" sz="1600" b="1" dirty="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 Repeat </a:t>
                </a:r>
                <a:r>
                  <a:rPr lang="en-US" sz="1600" dirty="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until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Evaluate likelihood function </a:t>
                </a:r>
                <a:endParaRPr lang="en-US" sz="1600" b="1" i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𝑚𝑓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𝑚𝑓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sSubSup>
                                      <m:sSubSup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Update</a:t>
                </a:r>
                <a:r>
                  <a:rPr lang="en-US" sz="16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6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Normalize</a:t>
                </a:r>
                <a:r>
                  <a:rPr lang="en-US" sz="16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weight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6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Filter </a:t>
                </a:r>
                <a:r>
                  <a:rPr lang="en-US" sz="16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particles/weights based on </a:t>
                </a:r>
                <a:r>
                  <a:rPr lang="en-US" sz="16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pctile</a:t>
                </a:r>
                <a:r>
                  <a:rPr lang="en-US" sz="16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of weight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6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341BC7-1725-EFDD-49AA-21691FA3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01" y="1940815"/>
                <a:ext cx="7085284" cy="4882490"/>
              </a:xfrm>
              <a:prstGeom prst="rect">
                <a:avLst/>
              </a:prstGeom>
              <a:blipFill>
                <a:blip r:embed="rId4"/>
                <a:stretch>
                  <a:fillRect l="-358" t="-259" b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7325390-0E03-4785-4A3F-DA2D0DA1F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284" y="1940815"/>
            <a:ext cx="4292758" cy="31949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4052A1-AF03-C3AC-6570-7926D73675B6}"/>
              </a:ext>
            </a:extLst>
          </p:cNvPr>
          <p:cNvSpPr txBox="1"/>
          <p:nvPr/>
        </p:nvSpPr>
        <p:spPr>
          <a:xfrm>
            <a:off x="7752601" y="5135778"/>
            <a:ext cx="3974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Initialization of particles around the OLS solution at t=0. </a:t>
            </a:r>
          </a:p>
        </p:txBody>
      </p:sp>
    </p:spTree>
    <p:extLst>
      <p:ext uri="{BB962C8B-B14F-4D97-AF65-F5344CB8AC3E}">
        <p14:creationId xmlns:p14="http://schemas.microsoft.com/office/powerpoint/2010/main" val="291524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F8A2BE-76D2-51AE-1FCE-0FBB81A51B4A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Particle filter results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1B87908-9124-16BA-2295-6A2CAF42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131" y="1801863"/>
            <a:ext cx="4733131" cy="2839879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43426F8-46C4-714B-47ED-84432C4B0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76198" y="4641742"/>
            <a:ext cx="2971800" cy="221625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EED893-23F9-3674-DB1E-1DD0B35A6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248" y="4641886"/>
            <a:ext cx="2971800" cy="22161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56FE12-8D45-22B2-F2BE-F869EA850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41886"/>
            <a:ext cx="2971800" cy="2216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72D96C-69FA-1D78-C857-67C1C87B8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4641742"/>
            <a:ext cx="2971800" cy="22161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C0EF7A5-8948-2876-4C94-3445B25628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8001" y="1189340"/>
                <a:ext cx="6851130" cy="5029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accent3">
                        <a:lumMod val="50000"/>
                      </a:schemeClr>
                    </a:solidFill>
                    <a:latin typeface="Baskerville" panose="02020502070401020303" pitchFamily="18" charset="0"/>
                    <a:ea typeface="Baskerville" panose="02020502070401020303" pitchFamily="18" charset="0"/>
                    <a:cs typeface="Arial" panose="020B0604020202020204" pitchFamily="34" charset="0"/>
                  </a:defRPr>
                </a:lvl1pPr>
                <a:lvl2pPr marL="690563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/>
                    </a:solidFill>
                  </a:rPr>
                  <a:t>500 subsamples of N=30000 measurements of melt pool width evolution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500 particles propagated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50% of particles initialized around OLS soln. 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After each iteration, top 25% of particles were kept for importance resampling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Importance resampling of the top 25% of particles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75% of particles were initialized uniform random within reported experimental bounds of property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Time to run calibration with filter: 11.43s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C0EF7A5-8948-2876-4C94-3445B2562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1" y="1189340"/>
                <a:ext cx="6851130" cy="5029200"/>
              </a:xfrm>
              <a:prstGeom prst="rect">
                <a:avLst/>
              </a:prstGeom>
              <a:blipFill>
                <a:blip r:embed="rId8"/>
                <a:stretch>
                  <a:fillRect l="-555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1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2224C-DF26-4304-A467-4BA0C1BF7E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sz="2800" dirty="0"/>
              <a:t>Propagation of parameter, model form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1D05A-F87A-9068-0A31-51C1C271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51" y="1294847"/>
            <a:ext cx="5603950" cy="5029200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Extracting optimal particle at each timestep, executing width model n=20 times to obtain variance in width estimation</a:t>
            </a:r>
          </a:p>
          <a:p>
            <a:r>
              <a:rPr lang="en-US" sz="1800" dirty="0">
                <a:solidFill>
                  <a:schemeClr val="tx1"/>
                </a:solidFill>
              </a:rPr>
              <a:t>Model mean, model variance extracted at each of 500 subsampled timesteps</a:t>
            </a:r>
          </a:p>
          <a:p>
            <a:r>
              <a:rPr lang="en-US" sz="1800" dirty="0">
                <a:solidFill>
                  <a:schemeClr val="tx1"/>
                </a:solidFill>
              </a:rPr>
              <a:t>Time to run inference with n=20: 9.49s</a:t>
            </a:r>
          </a:p>
          <a:p>
            <a:r>
              <a:rPr lang="en-US" sz="1800" dirty="0">
                <a:solidFill>
                  <a:schemeClr val="tx1"/>
                </a:solidFill>
              </a:rPr>
              <a:t>Model shows good response to large fluctuations in width</a:t>
            </a:r>
          </a:p>
          <a:p>
            <a:r>
              <a:rPr lang="en-US" sz="1800" dirty="0">
                <a:solidFill>
                  <a:schemeClr val="tx1"/>
                </a:solidFill>
              </a:rPr>
              <a:t>Variance increases with smaller fluctuations, possibly due to many near-optimal particles</a:t>
            </a:r>
          </a:p>
          <a:p>
            <a:pPr lvl="1"/>
            <a:r>
              <a:rPr lang="en-US" dirty="0"/>
              <a:t>Filter would select against non-optimal particles in extreme fluctuation cases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Many near</a:t>
            </a:r>
            <a:r>
              <a:rPr lang="en-US" dirty="0"/>
              <a:t>-optimal particles could result in less accurate estimation of width</a:t>
            </a:r>
            <a:endParaRPr lang="en-US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7F384-A25E-DD69-8B67-D1D07224D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4247"/>
            <a:ext cx="5930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0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AF63B4-2891-AB48-FE58-632E88BD8E8D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Inferred stochastic temperature field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E738B06-C8CF-6F06-3882-A7B47B328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946" y="4018121"/>
            <a:ext cx="6464108" cy="2839879"/>
          </a:xfrm>
        </p:spPr>
      </p:pic>
      <p:pic>
        <p:nvPicPr>
          <p:cNvPr id="26" name="Content Placeholder 8">
            <a:extLst>
              <a:ext uri="{FF2B5EF4-FFF2-40B4-BE49-F238E27FC236}">
                <a16:creationId xmlns:a16="http://schemas.microsoft.com/office/drawing/2014/main" id="{2F1931E1-6E7E-29FB-5A2C-D4EEECC2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651" y="1216342"/>
            <a:ext cx="4733131" cy="28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87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U Brand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032ABC1-711C-3246-832B-89B6A80271EA}" vid="{62E6735C-EC13-D848-B3B0-D71B844CC393}"/>
    </a:ext>
  </a:extLst>
</a:theme>
</file>

<file path=ppt/theme/theme2.xml><?xml version="1.0" encoding="utf-8"?>
<a:theme xmlns:a="http://schemas.openxmlformats.org/drawingml/2006/main" name="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137807</TotalTime>
  <Words>1135</Words>
  <Application>Microsoft Macintosh PowerPoint</Application>
  <PresentationFormat>Widescreen</PresentationFormat>
  <Paragraphs>168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Baskerville</vt:lpstr>
      <vt:lpstr>Calibri</vt:lpstr>
      <vt:lpstr>Calibri Light</vt:lpstr>
      <vt:lpstr>Cambria Math</vt:lpstr>
      <vt:lpstr>Helvetica</vt:lpstr>
      <vt:lpstr>Open Sans</vt:lpstr>
      <vt:lpstr>Times</vt:lpstr>
      <vt:lpstr>Times New Roman</vt:lpstr>
      <vt:lpstr>Office Theme</vt:lpstr>
      <vt:lpstr>Template PresentationGO Dark</vt:lpstr>
      <vt:lpstr>Efficient inference of stochastic temperature fields with applications to laser powder bed fusion Ti6Al4V   Vamsi Subraveti CE6310 Final Project Multiscale Computational Mechanics Laboratory Vanderbilt University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Civil and Environmental Engineering Department  Strategic Planning</dc:title>
  <dc:creator>Oskay, Caglar</dc:creator>
  <cp:lastModifiedBy>Subraveti, Vamsi Raghava</cp:lastModifiedBy>
  <cp:revision>568</cp:revision>
  <cp:lastPrinted>2025-04-28T18:58:16Z</cp:lastPrinted>
  <dcterms:created xsi:type="dcterms:W3CDTF">2022-03-22T23:13:01Z</dcterms:created>
  <dcterms:modified xsi:type="dcterms:W3CDTF">2025-04-28T19:43:02Z</dcterms:modified>
</cp:coreProperties>
</file>